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42" r:id="rId3"/>
    <p:sldId id="353" r:id="rId4"/>
    <p:sldId id="345" r:id="rId5"/>
    <p:sldId id="346" r:id="rId6"/>
    <p:sldId id="358" r:id="rId7"/>
    <p:sldId id="349" r:id="rId8"/>
    <p:sldId id="348" r:id="rId9"/>
    <p:sldId id="350" r:id="rId10"/>
    <p:sldId id="356" r:id="rId11"/>
    <p:sldId id="338" r:id="rId12"/>
    <p:sldId id="359" r:id="rId13"/>
    <p:sldId id="360" r:id="rId14"/>
    <p:sldId id="347" r:id="rId15"/>
    <p:sldId id="357" r:id="rId16"/>
    <p:sldId id="354" r:id="rId17"/>
    <p:sldId id="344" r:id="rId18"/>
    <p:sldId id="330" r:id="rId19"/>
    <p:sldId id="361" r:id="rId20"/>
    <p:sldId id="363" r:id="rId21"/>
    <p:sldId id="362" r:id="rId22"/>
    <p:sldId id="364" r:id="rId23"/>
    <p:sldId id="365" r:id="rId24"/>
    <p:sldId id="351" r:id="rId25"/>
    <p:sldId id="334" r:id="rId26"/>
    <p:sldId id="341" r:id="rId27"/>
    <p:sldId id="335" r:id="rId28"/>
    <p:sldId id="336" r:id="rId29"/>
    <p:sldId id="33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85C445"/>
    <a:srgbClr val="33CC33"/>
    <a:srgbClr val="7AD3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074" y="6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6822"/>
    </p:cViewPr>
  </p:sorterViewPr>
  <p:notesViewPr>
    <p:cSldViewPr>
      <p:cViewPr varScale="1">
        <p:scale>
          <a:sx n="70" d="100"/>
          <a:sy n="70" d="100"/>
        </p:scale>
        <p:origin x="-324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2F400F-2291-47C7-AFA2-E99FEFFA2286}" type="datetimeFigureOut">
              <a:rPr lang="en-US" smtClean="0"/>
              <a:pPr/>
              <a:t>3/29/2016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E59FB6-8A4C-4E0C-82C3-6674EF4BCC12}" type="slidenum">
              <a:rPr lang="en-US" smtClean="0"/>
              <a:pPr/>
              <a:t>‹#›</a:t>
            </a:fld>
            <a:endParaRPr lang="en-US" dirty="0"/>
          </a:p>
        </p:txBody>
      </p:sp>
    </p:spTree>
    <p:extLst>
      <p:ext uri="{BB962C8B-B14F-4D97-AF65-F5344CB8AC3E}">
        <p14:creationId xmlns:p14="http://schemas.microsoft.com/office/powerpoint/2010/main" val="1825304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3905371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1554700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1527946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3570885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dirty="0" smtClean="0"/>
          </a:p>
        </p:txBody>
      </p:sp>
    </p:spTree>
    <p:extLst>
      <p:ext uri="{BB962C8B-B14F-4D97-AF65-F5344CB8AC3E}">
        <p14:creationId xmlns:p14="http://schemas.microsoft.com/office/powerpoint/2010/main" val="128037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1847738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r>
              <a:rPr lang="en-US" dirty="0"/>
              <a:t>Bad Apple [N </a:t>
            </a:r>
            <a:r>
              <a:rPr lang="en-US" dirty="0" err="1"/>
              <a:t>Leeson</a:t>
            </a:r>
            <a:r>
              <a:rPr lang="en-US" dirty="0"/>
              <a:t>, Barings Bank; J </a:t>
            </a:r>
            <a:r>
              <a:rPr lang="en-US" dirty="0" err="1"/>
              <a:t>Kerviel</a:t>
            </a:r>
            <a:r>
              <a:rPr lang="en-US" dirty="0"/>
              <a:t>, </a:t>
            </a:r>
            <a:r>
              <a:rPr lang="en-US" dirty="0" err="1"/>
              <a:t>Societe</a:t>
            </a:r>
            <a:r>
              <a:rPr lang="en-US" dirty="0"/>
              <a:t> General] </a:t>
            </a:r>
          </a:p>
          <a:p>
            <a:r>
              <a:rPr lang="en-US" dirty="0"/>
              <a:t>Single actor attempting to steal or misrepresent information to further his financial standing</a:t>
            </a:r>
          </a:p>
          <a:p>
            <a:r>
              <a:rPr lang="en-US" dirty="0"/>
              <a:t>The focus of most fraud management attention</a:t>
            </a:r>
          </a:p>
          <a:p>
            <a:r>
              <a:rPr lang="en-US" dirty="0"/>
              <a:t>Bad Bushel [Credit Suisse; Citigroup]</a:t>
            </a:r>
          </a:p>
          <a:p>
            <a:r>
              <a:rPr lang="en-US" dirty="0"/>
              <a:t>Group of people within the organization conspire/collude</a:t>
            </a:r>
          </a:p>
          <a:p>
            <a:r>
              <a:rPr lang="en-US" dirty="0"/>
              <a:t>“Stuffing the channel”; 3rd party fraud against organization</a:t>
            </a:r>
          </a:p>
          <a:p>
            <a:r>
              <a:rPr lang="en-US" dirty="0"/>
              <a:t>Cooking the books/stock manipulation/insider trading</a:t>
            </a:r>
          </a:p>
          <a:p>
            <a:r>
              <a:rPr lang="en-US" dirty="0"/>
              <a:t>Bad Crop [LIBOR, </a:t>
            </a:r>
            <a:r>
              <a:rPr lang="en-US" dirty="0" err="1"/>
              <a:t>Euribor</a:t>
            </a:r>
            <a:r>
              <a:rPr lang="en-US" dirty="0"/>
              <a:t>, forex rate rigging; GSK in </a:t>
            </a:r>
            <a:r>
              <a:rPr lang="en-US" dirty="0" err="1"/>
              <a:t>pharma</a:t>
            </a:r>
            <a:r>
              <a:rPr lang="en-US" dirty="0"/>
              <a:t>]</a:t>
            </a:r>
          </a:p>
          <a:p>
            <a:r>
              <a:rPr lang="en-US" dirty="0"/>
              <a:t>Entire organization/industry afflicted by a culture of dishonesty and short term gain</a:t>
            </a:r>
          </a:p>
          <a:p>
            <a:r>
              <a:rPr lang="en-US" dirty="0"/>
              <a:t>Requires suspension of morals by individuals and reinforcement of unethical behavior</a:t>
            </a:r>
          </a:p>
          <a:p>
            <a:r>
              <a:rPr lang="en-US" dirty="0" smtClean="0"/>
              <a:t>Aldous Huxley who wrote “Brave New World” observed: “The quality </a:t>
            </a:r>
            <a:r>
              <a:rPr lang="en-US" dirty="0"/>
              <a:t>of morals varies </a:t>
            </a:r>
            <a:r>
              <a:rPr lang="en-US" dirty="0" smtClean="0"/>
              <a:t> in inverse ratio to the number of human beings involved.“</a:t>
            </a:r>
            <a:endParaRPr lang="en-US" dirty="0"/>
          </a:p>
          <a:p>
            <a:endParaRPr lang="en-US" dirty="0" smtClean="0"/>
          </a:p>
        </p:txBody>
      </p:sp>
    </p:spTree>
    <p:extLst>
      <p:ext uri="{BB962C8B-B14F-4D97-AF65-F5344CB8AC3E}">
        <p14:creationId xmlns:p14="http://schemas.microsoft.com/office/powerpoint/2010/main" val="640489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1428781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2564125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3405543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971744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1901485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Header Placeholder 3"/>
          <p:cNvSpPr>
            <a:spLocks noGrp="1"/>
          </p:cNvSpPr>
          <p:nvPr>
            <p:ph type="hdr" sz="quarter"/>
          </p:nvPr>
        </p:nvSpPr>
        <p:spPr/>
        <p:txBody>
          <a:bodyPr/>
          <a:lstStyle/>
          <a:p>
            <a:pPr>
              <a:defRPr/>
            </a:pPr>
            <a:r>
              <a:rPr lang="en-US" dirty="0" smtClean="0"/>
              <a:t>Introduction</a:t>
            </a:r>
            <a:endParaRPr lang="en-US" dirty="0"/>
          </a:p>
        </p:txBody>
      </p:sp>
      <p:sp>
        <p:nvSpPr>
          <p:cNvPr id="5" name="Slide Number Placeholder 4"/>
          <p:cNvSpPr>
            <a:spLocks noGrp="1"/>
          </p:cNvSpPr>
          <p:nvPr>
            <p:ph type="sldNum" sz="quarter" idx="5"/>
          </p:nvPr>
        </p:nvSpPr>
        <p:spPr/>
        <p:txBody>
          <a:bodyPr/>
          <a:lstStyle/>
          <a:p>
            <a:pPr>
              <a:defRPr/>
            </a:pPr>
            <a:r>
              <a:rPr lang="en-US" dirty="0" smtClean="0"/>
              <a:t>MIS Training Institute 	Section # - Page </a:t>
            </a:r>
            <a:fld id="{070B8EB9-D7A1-4517-85E0-09695A329989}" type="slidenum">
              <a:rPr lang="en-US" smtClean="0"/>
              <a:pPr>
                <a:defRPr/>
              </a:pPr>
              <a:t>25</a:t>
            </a:fld>
            <a:r>
              <a:rPr lang="en-US" dirty="0" smtClean="0"/>
              <a:t>	XXXXXX XXX</a:t>
            </a:r>
          </a:p>
          <a:p>
            <a:pPr>
              <a:defRPr/>
            </a:pPr>
            <a:r>
              <a:rPr lang="en-US" dirty="0" smtClean="0"/>
              <a:t>©</a:t>
            </a:r>
            <a:endParaRPr lang="en-US" dirty="0"/>
          </a:p>
        </p:txBody>
      </p:sp>
    </p:spTree>
    <p:extLst>
      <p:ext uri="{BB962C8B-B14F-4D97-AF65-F5344CB8AC3E}">
        <p14:creationId xmlns:p14="http://schemas.microsoft.com/office/powerpoint/2010/main" val="4140578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2207661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r>
              <a:rPr lang="en-US" dirty="0"/>
              <a:t>Bad Apple [N </a:t>
            </a:r>
            <a:r>
              <a:rPr lang="en-US" dirty="0" err="1"/>
              <a:t>Leeson</a:t>
            </a:r>
            <a:r>
              <a:rPr lang="en-US" dirty="0"/>
              <a:t>, Barings Bank; J </a:t>
            </a:r>
            <a:r>
              <a:rPr lang="en-US" dirty="0" err="1"/>
              <a:t>Kerviel</a:t>
            </a:r>
            <a:r>
              <a:rPr lang="en-US" dirty="0"/>
              <a:t>, </a:t>
            </a:r>
            <a:r>
              <a:rPr lang="en-US" dirty="0" err="1"/>
              <a:t>Societe</a:t>
            </a:r>
            <a:r>
              <a:rPr lang="en-US" dirty="0"/>
              <a:t> General] </a:t>
            </a:r>
          </a:p>
          <a:p>
            <a:r>
              <a:rPr lang="en-US" dirty="0"/>
              <a:t>Single actor attempting to steal or misrepresent information to further his financial standing</a:t>
            </a:r>
          </a:p>
          <a:p>
            <a:r>
              <a:rPr lang="en-US" dirty="0"/>
              <a:t>The focus of most fraud management attention</a:t>
            </a:r>
          </a:p>
          <a:p>
            <a:r>
              <a:rPr lang="en-US" dirty="0"/>
              <a:t>Bad Bushel [Credit Suisse; Citigroup]</a:t>
            </a:r>
          </a:p>
          <a:p>
            <a:r>
              <a:rPr lang="en-US" dirty="0"/>
              <a:t>Group of people within the organization conspire/collude</a:t>
            </a:r>
          </a:p>
          <a:p>
            <a:r>
              <a:rPr lang="en-US" dirty="0"/>
              <a:t>“Stuffing the channel”; 3rd party fraud against organization</a:t>
            </a:r>
          </a:p>
          <a:p>
            <a:r>
              <a:rPr lang="en-US" dirty="0"/>
              <a:t>Cooking the books/stock manipulation/insider trading</a:t>
            </a:r>
          </a:p>
          <a:p>
            <a:r>
              <a:rPr lang="en-US" dirty="0"/>
              <a:t>Bad Crop [LIBOR, </a:t>
            </a:r>
            <a:r>
              <a:rPr lang="en-US" dirty="0" err="1"/>
              <a:t>Euribor</a:t>
            </a:r>
            <a:r>
              <a:rPr lang="en-US" dirty="0"/>
              <a:t>, forex rate rigging; GSK in </a:t>
            </a:r>
            <a:r>
              <a:rPr lang="en-US" dirty="0" err="1"/>
              <a:t>pharma</a:t>
            </a:r>
            <a:r>
              <a:rPr lang="en-US" dirty="0"/>
              <a:t>]</a:t>
            </a:r>
          </a:p>
          <a:p>
            <a:r>
              <a:rPr lang="en-US" dirty="0"/>
              <a:t>Entire organization/industry afflicted by a culture of dishonesty and short term gain</a:t>
            </a:r>
          </a:p>
          <a:p>
            <a:r>
              <a:rPr lang="en-US" dirty="0"/>
              <a:t>Requires suspension of morals by individuals and reinforcement of unethical behavior</a:t>
            </a:r>
          </a:p>
          <a:p>
            <a:r>
              <a:rPr lang="en-US" dirty="0" smtClean="0"/>
              <a:t>Aldous Huxley who wrote “Brave New World” observed: “The quality </a:t>
            </a:r>
            <a:r>
              <a:rPr lang="en-US" dirty="0"/>
              <a:t>of morals varies </a:t>
            </a:r>
            <a:r>
              <a:rPr lang="en-US" dirty="0" smtClean="0"/>
              <a:t> in inverse ratio to the number of human beings involved.“</a:t>
            </a:r>
            <a:endParaRPr lang="en-US" dirty="0"/>
          </a:p>
          <a:p>
            <a:endParaRPr lang="en-US" dirty="0" smtClean="0"/>
          </a:p>
        </p:txBody>
      </p:sp>
    </p:spTree>
    <p:extLst>
      <p:ext uri="{BB962C8B-B14F-4D97-AF65-F5344CB8AC3E}">
        <p14:creationId xmlns:p14="http://schemas.microsoft.com/office/powerpoint/2010/main" val="417582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463591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456681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2917475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3605647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775105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474405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3392878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endParaRPr lang="en-US" smtClean="0"/>
          </a:p>
        </p:txBody>
      </p:sp>
    </p:spTree>
    <p:extLst>
      <p:ext uri="{BB962C8B-B14F-4D97-AF65-F5344CB8AC3E}">
        <p14:creationId xmlns:p14="http://schemas.microsoft.com/office/powerpoint/2010/main" val="3730821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Rot="1" noChangeAspect="1" noChangeArrowheads="1" noTextEdit="1"/>
          </p:cNvSpPr>
          <p:nvPr>
            <p:ph type="sldImg"/>
          </p:nvPr>
        </p:nvSpPr>
        <p:spPr>
          <a:xfrm>
            <a:off x="1144588" y="685800"/>
            <a:ext cx="4570412" cy="3429000"/>
          </a:xfrm>
          <a:ln/>
        </p:spPr>
      </p:sp>
      <p:sp>
        <p:nvSpPr>
          <p:cNvPr id="410627" name="Rectangle 3"/>
          <p:cNvSpPr>
            <a:spLocks noGrp="1" noChangeArrowheads="1"/>
          </p:cNvSpPr>
          <p:nvPr>
            <p:ph type="body" idx="1"/>
          </p:nvPr>
        </p:nvSpPr>
        <p:spPr>
          <a:xfrm>
            <a:off x="913784" y="4343944"/>
            <a:ext cx="5030435" cy="4112784"/>
          </a:xfrm>
        </p:spPr>
        <p:txBody>
          <a:bodyPr/>
          <a:lstStyle/>
          <a:p>
            <a:r>
              <a:rPr lang="en-US" dirty="0"/>
              <a:t>Bad Apple [N </a:t>
            </a:r>
            <a:r>
              <a:rPr lang="en-US" dirty="0" err="1"/>
              <a:t>Leeson</a:t>
            </a:r>
            <a:r>
              <a:rPr lang="en-US" dirty="0"/>
              <a:t>, Barings Bank; J </a:t>
            </a:r>
            <a:r>
              <a:rPr lang="en-US" dirty="0" err="1"/>
              <a:t>Kerviel</a:t>
            </a:r>
            <a:r>
              <a:rPr lang="en-US" dirty="0"/>
              <a:t>, </a:t>
            </a:r>
            <a:r>
              <a:rPr lang="en-US" dirty="0" err="1"/>
              <a:t>Societe</a:t>
            </a:r>
            <a:r>
              <a:rPr lang="en-US" dirty="0"/>
              <a:t> General] </a:t>
            </a:r>
          </a:p>
          <a:p>
            <a:r>
              <a:rPr lang="en-US" dirty="0"/>
              <a:t>Single actor attempting to steal or misrepresent information to further his financial standing</a:t>
            </a:r>
          </a:p>
          <a:p>
            <a:r>
              <a:rPr lang="en-US" dirty="0"/>
              <a:t>The focus of most fraud management attention</a:t>
            </a:r>
          </a:p>
          <a:p>
            <a:r>
              <a:rPr lang="en-US" dirty="0"/>
              <a:t>Bad Bushel [Credit Suisse; Citigroup]</a:t>
            </a:r>
          </a:p>
          <a:p>
            <a:r>
              <a:rPr lang="en-US" dirty="0"/>
              <a:t>Group of people within the organization conspire/collude</a:t>
            </a:r>
          </a:p>
          <a:p>
            <a:r>
              <a:rPr lang="en-US" dirty="0"/>
              <a:t>“Stuffing the channel”; 3rd party fraud against organization</a:t>
            </a:r>
          </a:p>
          <a:p>
            <a:r>
              <a:rPr lang="en-US" dirty="0"/>
              <a:t>Cooking the books/stock manipulation/insider trading</a:t>
            </a:r>
          </a:p>
          <a:p>
            <a:r>
              <a:rPr lang="en-US" dirty="0"/>
              <a:t>Bad Crop [LIBOR, </a:t>
            </a:r>
            <a:r>
              <a:rPr lang="en-US" dirty="0" err="1"/>
              <a:t>Euribor</a:t>
            </a:r>
            <a:r>
              <a:rPr lang="en-US" dirty="0"/>
              <a:t>, forex rate rigging; GSK in </a:t>
            </a:r>
            <a:r>
              <a:rPr lang="en-US" dirty="0" err="1"/>
              <a:t>pharma</a:t>
            </a:r>
            <a:r>
              <a:rPr lang="en-US" dirty="0"/>
              <a:t>]</a:t>
            </a:r>
          </a:p>
          <a:p>
            <a:r>
              <a:rPr lang="en-US" dirty="0"/>
              <a:t>Entire organization/industry afflicted by a culture of dishonesty and short term gain</a:t>
            </a:r>
          </a:p>
          <a:p>
            <a:r>
              <a:rPr lang="en-US" dirty="0"/>
              <a:t>Requires suspension of morals by individuals and reinforcement of unethical behavior</a:t>
            </a:r>
          </a:p>
          <a:p>
            <a:r>
              <a:rPr lang="en-US" dirty="0" smtClean="0"/>
              <a:t>Aldous Huxley who wrote “Brave New World” observed: “The quality </a:t>
            </a:r>
            <a:r>
              <a:rPr lang="en-US" dirty="0"/>
              <a:t>of morals varies </a:t>
            </a:r>
            <a:r>
              <a:rPr lang="en-US" dirty="0" smtClean="0"/>
              <a:t> in inverse ratio to the number of human beings involved.“</a:t>
            </a:r>
            <a:endParaRPr lang="en-US" dirty="0"/>
          </a:p>
          <a:p>
            <a:endParaRPr lang="en-US" dirty="0" smtClean="0"/>
          </a:p>
        </p:txBody>
      </p:sp>
    </p:spTree>
    <p:extLst>
      <p:ext uri="{BB962C8B-B14F-4D97-AF65-F5344CB8AC3E}">
        <p14:creationId xmlns:p14="http://schemas.microsoft.com/office/powerpoint/2010/main" val="2711088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762000" y="892175"/>
            <a:ext cx="7772400" cy="1470025"/>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600200" y="2743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Rectangle 5"/>
          <p:cNvSpPr/>
          <p:nvPr userDrawn="1"/>
        </p:nvSpPr>
        <p:spPr>
          <a:xfrm>
            <a:off x="-2931" y="0"/>
            <a:ext cx="9144000" cy="152400"/>
          </a:xfrm>
          <a:prstGeom prst="rect">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 descr="CMA Data Classification: Public"/>
          <p:cNvSpPr txBox="1"/>
          <p:nvPr userDrawn="1"/>
        </p:nvSpPr>
        <p:spPr>
          <a:xfrm>
            <a:off x="0" y="6664960"/>
            <a:ext cx="9144000" cy="223138"/>
          </a:xfrm>
          <a:prstGeom prst="rect">
            <a:avLst/>
          </a:prstGeom>
          <a:noFill/>
        </p:spPr>
        <p:txBody>
          <a:bodyPr vert="horz" rtlCol="1">
            <a:spAutoFit/>
          </a:bodyPr>
          <a:lstStyle/>
          <a:p>
            <a:pPr algn="l"/>
            <a:r>
              <a:rPr lang="en-US" sz="850" b="0" i="0" u="none" baseline="0" smtClean="0">
                <a:solidFill>
                  <a:srgbClr val="000000"/>
                </a:solidFill>
                <a:latin typeface="microsoft sans serif" panose="020B0604020202020204" pitchFamily="34" charset="0"/>
              </a:rPr>
              <a:t>CMA Data Classification: Public</a:t>
            </a:r>
            <a:endParaRPr lang="ar-KW" sz="850" b="0"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62034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7E2A1A9-95D1-4CD8-B500-487A27458E69}" type="datetimeFigureOut">
              <a:rPr lang="en-US" smtClean="0"/>
              <a:pPr/>
              <a:t>3/29/2016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7AF892F-160A-4772-B949-B49BD2390050}" type="slidenum">
              <a:rPr lang="en-US" smtClean="0"/>
              <a:pPr/>
              <a:t>‹#›</a:t>
            </a:fld>
            <a:endParaRPr lang="en-US" dirty="0"/>
          </a:p>
        </p:txBody>
      </p:sp>
    </p:spTree>
    <p:extLst>
      <p:ext uri="{BB962C8B-B14F-4D97-AF65-F5344CB8AC3E}">
        <p14:creationId xmlns:p14="http://schemas.microsoft.com/office/powerpoint/2010/main" val="1924809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7E2A1A9-95D1-4CD8-B500-487A27458E69}" type="datetimeFigureOut">
              <a:rPr lang="en-US" smtClean="0"/>
              <a:pPr/>
              <a:t>3/29/2016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7AF892F-160A-4772-B949-B49BD2390050}" type="slidenum">
              <a:rPr lang="en-US" smtClean="0"/>
              <a:pPr/>
              <a:t>‹#›</a:t>
            </a:fld>
            <a:endParaRPr lang="en-US" dirty="0"/>
          </a:p>
        </p:txBody>
      </p:sp>
    </p:spTree>
    <p:extLst>
      <p:ext uri="{BB962C8B-B14F-4D97-AF65-F5344CB8AC3E}">
        <p14:creationId xmlns:p14="http://schemas.microsoft.com/office/powerpoint/2010/main" val="1378391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6" y="304800"/>
            <a:ext cx="8229600" cy="1143000"/>
          </a:xfrm>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1221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7E2A1A9-95D1-4CD8-B500-487A27458E69}" type="datetimeFigureOut">
              <a:rPr lang="en-US" smtClean="0"/>
              <a:pPr/>
              <a:t>3/29/2016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7AF892F-160A-4772-B949-B49BD2390050}" type="slidenum">
              <a:rPr lang="en-US" smtClean="0"/>
              <a:pPr/>
              <a:t>‹#›</a:t>
            </a:fld>
            <a:endParaRPr lang="en-US" dirty="0"/>
          </a:p>
        </p:txBody>
      </p:sp>
    </p:spTree>
    <p:extLst>
      <p:ext uri="{BB962C8B-B14F-4D97-AF65-F5344CB8AC3E}">
        <p14:creationId xmlns:p14="http://schemas.microsoft.com/office/powerpoint/2010/main" val="612267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7E2A1A9-95D1-4CD8-B500-487A27458E69}" type="datetimeFigureOut">
              <a:rPr lang="en-US" smtClean="0"/>
              <a:pPr/>
              <a:t>3/29/2016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7AF892F-160A-4772-B949-B49BD2390050}" type="slidenum">
              <a:rPr lang="en-US" smtClean="0"/>
              <a:pPr/>
              <a:t>‹#›</a:t>
            </a:fld>
            <a:endParaRPr lang="en-US" dirty="0"/>
          </a:p>
        </p:txBody>
      </p:sp>
    </p:spTree>
    <p:extLst>
      <p:ext uri="{BB962C8B-B14F-4D97-AF65-F5344CB8AC3E}">
        <p14:creationId xmlns:p14="http://schemas.microsoft.com/office/powerpoint/2010/main" val="1246208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7E2A1A9-95D1-4CD8-B500-487A27458E69}" type="datetimeFigureOut">
              <a:rPr lang="en-US" smtClean="0"/>
              <a:pPr/>
              <a:t>3/29/2016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7AF892F-160A-4772-B949-B49BD2390050}" type="slidenum">
              <a:rPr lang="en-US" smtClean="0"/>
              <a:pPr/>
              <a:t>‹#›</a:t>
            </a:fld>
            <a:endParaRPr lang="en-US" dirty="0"/>
          </a:p>
        </p:txBody>
      </p:sp>
    </p:spTree>
    <p:extLst>
      <p:ext uri="{BB962C8B-B14F-4D97-AF65-F5344CB8AC3E}">
        <p14:creationId xmlns:p14="http://schemas.microsoft.com/office/powerpoint/2010/main" val="766235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7E2A1A9-95D1-4CD8-B500-487A27458E69}" type="datetimeFigureOut">
              <a:rPr lang="en-US" smtClean="0"/>
              <a:pPr/>
              <a:t>3/29/2016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7AF892F-160A-4772-B949-B49BD2390050}" type="slidenum">
              <a:rPr lang="en-US" smtClean="0"/>
              <a:pPr/>
              <a:t>‹#›</a:t>
            </a:fld>
            <a:endParaRPr lang="en-US" dirty="0"/>
          </a:p>
        </p:txBody>
      </p:sp>
    </p:spTree>
    <p:extLst>
      <p:ext uri="{BB962C8B-B14F-4D97-AF65-F5344CB8AC3E}">
        <p14:creationId xmlns:p14="http://schemas.microsoft.com/office/powerpoint/2010/main" val="159826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7E2A1A9-95D1-4CD8-B500-487A27458E69}" type="datetimeFigureOut">
              <a:rPr lang="en-US" smtClean="0"/>
              <a:pPr/>
              <a:t>3/29/2016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7AF892F-160A-4772-B949-B49BD2390050}" type="slidenum">
              <a:rPr lang="en-US" smtClean="0"/>
              <a:pPr/>
              <a:t>‹#›</a:t>
            </a:fld>
            <a:endParaRPr lang="en-US" dirty="0"/>
          </a:p>
        </p:txBody>
      </p:sp>
    </p:spTree>
    <p:extLst>
      <p:ext uri="{BB962C8B-B14F-4D97-AF65-F5344CB8AC3E}">
        <p14:creationId xmlns:p14="http://schemas.microsoft.com/office/powerpoint/2010/main" val="406638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7E2A1A9-95D1-4CD8-B500-487A27458E69}" type="datetimeFigureOut">
              <a:rPr lang="en-US" smtClean="0"/>
              <a:pPr/>
              <a:t>3/29/2016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7AF892F-160A-4772-B949-B49BD2390050}" type="slidenum">
              <a:rPr lang="en-US" smtClean="0"/>
              <a:pPr/>
              <a:t>‹#›</a:t>
            </a:fld>
            <a:endParaRPr lang="en-US" dirty="0"/>
          </a:p>
        </p:txBody>
      </p:sp>
    </p:spTree>
    <p:extLst>
      <p:ext uri="{BB962C8B-B14F-4D97-AF65-F5344CB8AC3E}">
        <p14:creationId xmlns:p14="http://schemas.microsoft.com/office/powerpoint/2010/main" val="1816352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7E2A1A9-95D1-4CD8-B500-487A27458E69}" type="datetimeFigureOut">
              <a:rPr lang="en-US" smtClean="0"/>
              <a:pPr/>
              <a:t>3/29/2016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7AF892F-160A-4772-B949-B49BD2390050}" type="slidenum">
              <a:rPr lang="en-US" smtClean="0"/>
              <a:pPr/>
              <a:t>‹#›</a:t>
            </a:fld>
            <a:endParaRPr lang="en-US" dirty="0"/>
          </a:p>
        </p:txBody>
      </p:sp>
    </p:spTree>
    <p:extLst>
      <p:ext uri="{BB962C8B-B14F-4D97-AF65-F5344CB8AC3E}">
        <p14:creationId xmlns:p14="http://schemas.microsoft.com/office/powerpoint/2010/main" val="1094051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0" y="3048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l" descr="CMA Data Classification: Public"/>
          <p:cNvSpPr txBox="1"/>
          <p:nvPr userDrawn="1"/>
        </p:nvSpPr>
        <p:spPr>
          <a:xfrm>
            <a:off x="0" y="6664960"/>
            <a:ext cx="9144000" cy="223138"/>
          </a:xfrm>
          <a:prstGeom prst="rect">
            <a:avLst/>
          </a:prstGeom>
          <a:noFill/>
        </p:spPr>
        <p:txBody>
          <a:bodyPr vert="horz" rtlCol="1">
            <a:spAutoFit/>
          </a:bodyPr>
          <a:lstStyle/>
          <a:p>
            <a:pPr algn="l"/>
            <a:r>
              <a:rPr lang="en-US" sz="850" b="0" i="0" u="none" baseline="0" smtClean="0">
                <a:solidFill>
                  <a:srgbClr val="000000"/>
                </a:solidFill>
                <a:latin typeface="microsoft sans serif" panose="020B0604020202020204" pitchFamily="34" charset="0"/>
              </a:rPr>
              <a:t>CMA Data Classification: Public</a:t>
            </a:r>
            <a:endParaRPr lang="ar-KW" sz="850" b="0"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574589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6477000"/>
          </a:xfrm>
        </p:spPr>
        <p:txBody>
          <a:bodyPr>
            <a:noAutofit/>
          </a:bodyPr>
          <a:lstStyle/>
          <a:p>
            <a:r>
              <a:rPr lang="en-US" sz="4000" b="1" dirty="0" smtClean="0"/>
              <a:t/>
            </a:r>
            <a:br>
              <a:rPr lang="en-US" sz="4000" b="1" dirty="0" smtClean="0"/>
            </a:br>
            <a:r>
              <a:rPr lang="en-US" sz="4000" b="1" dirty="0"/>
              <a:t/>
            </a:r>
            <a:br>
              <a:rPr lang="en-US" sz="4000" b="1" dirty="0"/>
            </a:br>
            <a:r>
              <a:rPr lang="en-US" sz="4000" b="1" dirty="0" smtClean="0"/>
              <a:t/>
            </a:r>
            <a:br>
              <a:rPr lang="en-US" sz="4000" b="1" dirty="0" smtClean="0"/>
            </a:br>
            <a:r>
              <a:rPr lang="en-US" sz="4000" b="1" dirty="0"/>
              <a:t/>
            </a:r>
            <a:br>
              <a:rPr lang="en-US" sz="4000" b="1" dirty="0"/>
            </a:br>
            <a:r>
              <a:rPr lang="en-US" sz="4800" b="1" dirty="0" smtClean="0">
                <a:solidFill>
                  <a:srgbClr val="C00000"/>
                </a:solidFill>
              </a:rPr>
              <a:t>CORPORATE GOVERNANCE</a:t>
            </a:r>
            <a:r>
              <a:rPr lang="en-US" sz="4800" b="1" dirty="0" smtClean="0"/>
              <a:t>: </a:t>
            </a:r>
            <a:r>
              <a:rPr lang="en-US" b="1" dirty="0" smtClean="0"/>
              <a:t/>
            </a:r>
            <a:br>
              <a:rPr lang="en-US" b="1" dirty="0" smtClean="0"/>
            </a:br>
            <a:r>
              <a:rPr lang="en-US" sz="3600" b="1" dirty="0" smtClean="0">
                <a:solidFill>
                  <a:srgbClr val="7030A0"/>
                </a:solidFill>
              </a:rPr>
              <a:t> A GENERAL FRAMEWORK, ITS REALITY, AND EXTENT OF FUTURE APPLICATION</a:t>
            </a:r>
            <a:r>
              <a:rPr lang="en-US" b="1" dirty="0" smtClean="0"/>
              <a:t/>
            </a:r>
            <a:br>
              <a:rPr lang="en-US" b="1" dirty="0" smtClean="0"/>
            </a:br>
            <a:r>
              <a:rPr lang="en-US" b="1" dirty="0" smtClean="0"/>
              <a:t/>
            </a:r>
            <a:br>
              <a:rPr lang="en-US" b="1" dirty="0" smtClean="0"/>
            </a:br>
            <a:r>
              <a:rPr lang="en-US" sz="3600" b="1" dirty="0" smtClean="0">
                <a:solidFill>
                  <a:srgbClr val="C00000"/>
                </a:solidFill>
              </a:rPr>
              <a:t>Dr. Sridhar </a:t>
            </a:r>
            <a:r>
              <a:rPr lang="en-US" sz="3600" b="1" dirty="0" err="1" smtClean="0">
                <a:solidFill>
                  <a:srgbClr val="C00000"/>
                </a:solidFill>
              </a:rPr>
              <a:t>Ramamoorti</a:t>
            </a:r>
            <a:r>
              <a:rPr lang="en-US" sz="3600" b="1" dirty="0" smtClean="0"/>
              <a:t/>
            </a:r>
            <a:br>
              <a:rPr lang="en-US" sz="3600" b="1" dirty="0" smtClean="0"/>
            </a:br>
            <a:r>
              <a:rPr lang="en-US" sz="2400" b="1" dirty="0" smtClean="0">
                <a:solidFill>
                  <a:srgbClr val="7030A0"/>
                </a:solidFill>
              </a:rPr>
              <a:t>ACA, CPA/CITP/CFF/CGMA, CIA, CFE, CFSA, </a:t>
            </a:r>
            <a:br>
              <a:rPr lang="en-US" sz="2400" b="1" dirty="0" smtClean="0">
                <a:solidFill>
                  <a:srgbClr val="7030A0"/>
                </a:solidFill>
              </a:rPr>
            </a:br>
            <a:r>
              <a:rPr lang="en-US" sz="2400" b="1" dirty="0" smtClean="0">
                <a:solidFill>
                  <a:srgbClr val="7030A0"/>
                </a:solidFill>
              </a:rPr>
              <a:t>CGAP, CGFM, CICA, CRMA, CRP, MAFF</a:t>
            </a:r>
            <a:r>
              <a:rPr lang="en-US" sz="3600" b="1" dirty="0"/>
              <a:t/>
            </a:r>
            <a:br>
              <a:rPr lang="en-US" sz="3600" b="1" dirty="0"/>
            </a:br>
            <a:r>
              <a:rPr lang="en-US" sz="3600" b="1" dirty="0" smtClean="0"/>
              <a:t/>
            </a:r>
            <a:br>
              <a:rPr lang="en-US" sz="3600" b="1" dirty="0" smtClean="0"/>
            </a:br>
            <a:r>
              <a:rPr lang="en-US" sz="3200" b="1" dirty="0" smtClean="0">
                <a:solidFill>
                  <a:srgbClr val="002060"/>
                </a:solidFill>
              </a:rPr>
              <a:t>Sunday, March 20, 2016</a:t>
            </a:r>
            <a:br>
              <a:rPr lang="en-US" sz="3200" b="1" dirty="0" smtClean="0">
                <a:solidFill>
                  <a:srgbClr val="002060"/>
                </a:solidFill>
              </a:rPr>
            </a:br>
            <a:r>
              <a:rPr lang="en-US" sz="3200" b="1" dirty="0" smtClean="0">
                <a:solidFill>
                  <a:srgbClr val="002060"/>
                </a:solidFill>
              </a:rPr>
              <a:t>Capital Markets Authority (CMA), </a:t>
            </a:r>
            <a:r>
              <a:rPr lang="en-US" sz="3200" b="1" dirty="0">
                <a:solidFill>
                  <a:srgbClr val="002060"/>
                </a:solidFill>
              </a:rPr>
              <a:t>K</a:t>
            </a:r>
            <a:r>
              <a:rPr lang="en-US" sz="3200" b="1" dirty="0" smtClean="0">
                <a:solidFill>
                  <a:srgbClr val="002060"/>
                </a:solidFill>
              </a:rPr>
              <a:t>uwait</a:t>
            </a:r>
            <a:r>
              <a:rPr lang="en-US" sz="3600" b="1" dirty="0" smtClean="0"/>
              <a:t/>
            </a:r>
            <a:br>
              <a:rPr lang="en-US" sz="3600" b="1" dirty="0" smtClean="0"/>
            </a:br>
            <a:r>
              <a:rPr lang="en-US" sz="3200" b="1" dirty="0" smtClean="0"/>
              <a:t/>
            </a:r>
            <a:br>
              <a:rPr lang="en-US" sz="3200" b="1" dirty="0" smtClean="0"/>
            </a:br>
            <a:r>
              <a:rPr lang="en-US" sz="3200" b="1" dirty="0" smtClean="0"/>
              <a:t/>
            </a:r>
            <a:br>
              <a:rPr lang="en-US" sz="3200" b="1" dirty="0" smtClean="0"/>
            </a:br>
            <a:r>
              <a:rPr lang="en-US" sz="4000" b="1" dirty="0" smtClean="0"/>
              <a:t/>
            </a:r>
            <a:br>
              <a:rPr lang="en-US" sz="4000" b="1" dirty="0" smtClean="0"/>
            </a:br>
            <a:r>
              <a:rPr lang="en-US" sz="4000" b="1" dirty="0" smtClean="0"/>
              <a:t/>
            </a:r>
            <a:br>
              <a:rPr lang="en-US" sz="4000" b="1" dirty="0" smtClean="0"/>
            </a:br>
            <a:r>
              <a:rPr lang="en-US" sz="4000" b="1" dirty="0"/>
              <a:t/>
            </a:r>
            <a:br>
              <a:rPr lang="en-US" sz="4000" b="1" dirty="0"/>
            </a:br>
            <a:endParaRPr lang="en-US" sz="4000" b="1" dirty="0"/>
          </a:p>
        </p:txBody>
      </p:sp>
    </p:spTree>
    <p:extLst>
      <p:ext uri="{BB962C8B-B14F-4D97-AF65-F5344CB8AC3E}">
        <p14:creationId xmlns:p14="http://schemas.microsoft.com/office/powerpoint/2010/main" val="3945555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81000" y="685800"/>
            <a:ext cx="8534400" cy="5943600"/>
          </a:xfrm>
        </p:spPr>
        <p:txBody>
          <a:bodyPr>
            <a:noAutofit/>
          </a:bodyPr>
          <a:lstStyle/>
          <a:p>
            <a:pPr marL="0" indent="0">
              <a:spcBef>
                <a:spcPts val="0"/>
              </a:spcBef>
              <a:buNone/>
            </a:pPr>
            <a:r>
              <a:rPr lang="en-US" sz="2400" b="1" dirty="0" smtClean="0">
                <a:solidFill>
                  <a:srgbClr val="00B050"/>
                </a:solidFill>
              </a:rPr>
              <a:t>INFORMATION INTEGRITY </a:t>
            </a:r>
            <a:r>
              <a:rPr lang="en-US" sz="2400" dirty="0" smtClean="0"/>
              <a:t>is the “accuracy, consistency, and reliability of information across content, process, system and environment” (</a:t>
            </a:r>
            <a:r>
              <a:rPr lang="en-US" sz="2400" dirty="0" err="1" smtClean="0"/>
              <a:t>Ramamoorti</a:t>
            </a:r>
            <a:r>
              <a:rPr lang="en-US" sz="2400" dirty="0" smtClean="0"/>
              <a:t> &amp; </a:t>
            </a:r>
            <a:r>
              <a:rPr lang="en-US" sz="2400" dirty="0" err="1" smtClean="0"/>
              <a:t>Nayar</a:t>
            </a:r>
            <a:r>
              <a:rPr lang="en-US" sz="2400" dirty="0" smtClean="0"/>
              <a:t>, 2013)</a:t>
            </a:r>
          </a:p>
          <a:p>
            <a:pPr marL="0" indent="0">
              <a:spcBef>
                <a:spcPts val="0"/>
              </a:spcBef>
              <a:buNone/>
            </a:pPr>
            <a:endParaRPr lang="en-US" sz="2400" dirty="0"/>
          </a:p>
          <a:p>
            <a:pPr marL="0" indent="0">
              <a:spcBef>
                <a:spcPts val="0"/>
              </a:spcBef>
              <a:buNone/>
            </a:pPr>
            <a:r>
              <a:rPr lang="en-US" sz="2400" b="1" dirty="0" smtClean="0">
                <a:solidFill>
                  <a:srgbClr val="7030A0"/>
                </a:solidFill>
              </a:rPr>
              <a:t>Pervasive risk factor</a:t>
            </a:r>
            <a:r>
              <a:rPr lang="en-US" sz="2400" b="1" dirty="0" smtClean="0"/>
              <a:t>: </a:t>
            </a:r>
            <a:r>
              <a:rPr lang="en-US" sz="2400" b="1" dirty="0" smtClean="0">
                <a:solidFill>
                  <a:srgbClr val="FF0000"/>
                </a:solidFill>
              </a:rPr>
              <a:t>“Information for Decision-Making Risk”</a:t>
            </a:r>
          </a:p>
          <a:p>
            <a:pPr marL="457200" lvl="1" indent="0">
              <a:spcBef>
                <a:spcPts val="0"/>
              </a:spcBef>
              <a:buNone/>
            </a:pPr>
            <a:endParaRPr lang="en-US" sz="1000" dirty="0" smtClean="0"/>
          </a:p>
          <a:p>
            <a:pPr>
              <a:spcBef>
                <a:spcPts val="0"/>
              </a:spcBef>
            </a:pPr>
            <a:r>
              <a:rPr lang="en-US" sz="2400" b="1" dirty="0" smtClean="0">
                <a:solidFill>
                  <a:srgbClr val="C00000"/>
                </a:solidFill>
              </a:rPr>
              <a:t>Information risk </a:t>
            </a:r>
          </a:p>
          <a:p>
            <a:pPr lvl="1">
              <a:spcBef>
                <a:spcPts val="0"/>
              </a:spcBef>
            </a:pPr>
            <a:r>
              <a:rPr lang="en-US" sz="2000" dirty="0"/>
              <a:t>Inaccurate, incomplete, stale, unusable, DRIP overload, etc.</a:t>
            </a:r>
          </a:p>
          <a:p>
            <a:pPr lvl="1">
              <a:spcBef>
                <a:spcPts val="0"/>
              </a:spcBef>
            </a:pPr>
            <a:r>
              <a:rPr lang="en-US" sz="2000" dirty="0"/>
              <a:t>Technical issue, not </a:t>
            </a:r>
            <a:r>
              <a:rPr lang="en-US" sz="2000" dirty="0" smtClean="0"/>
              <a:t>necessarily deliberate </a:t>
            </a:r>
            <a:r>
              <a:rPr lang="en-US" sz="2000" dirty="0"/>
              <a:t>or purposeful</a:t>
            </a:r>
          </a:p>
          <a:p>
            <a:pPr marL="457200" lvl="1" indent="0">
              <a:spcBef>
                <a:spcPts val="0"/>
              </a:spcBef>
              <a:buNone/>
            </a:pPr>
            <a:endParaRPr lang="en-US" sz="1000" dirty="0" smtClean="0"/>
          </a:p>
          <a:p>
            <a:pPr>
              <a:spcBef>
                <a:spcPts val="0"/>
              </a:spcBef>
            </a:pPr>
            <a:r>
              <a:rPr lang="en-US" sz="2400" b="1" dirty="0">
                <a:solidFill>
                  <a:srgbClr val="C00000"/>
                </a:solidFill>
              </a:rPr>
              <a:t>Integrity risk</a:t>
            </a:r>
          </a:p>
          <a:p>
            <a:pPr lvl="1">
              <a:spcBef>
                <a:spcPts val="0"/>
              </a:spcBef>
            </a:pPr>
            <a:r>
              <a:rPr lang="en-US" sz="2000" dirty="0" smtClean="0"/>
              <a:t>Misrepresentation, lies, shading, </a:t>
            </a:r>
            <a:r>
              <a:rPr lang="en-US" sz="2000" i="1" dirty="0" err="1" smtClean="0"/>
              <a:t>suggestio</a:t>
            </a:r>
            <a:r>
              <a:rPr lang="en-US" sz="2000" i="1" dirty="0" smtClean="0"/>
              <a:t> </a:t>
            </a:r>
            <a:r>
              <a:rPr lang="en-US" sz="2000" i="1" dirty="0" err="1" smtClean="0"/>
              <a:t>falsi</a:t>
            </a:r>
            <a:r>
              <a:rPr lang="en-US" sz="2000" i="1" dirty="0" smtClean="0"/>
              <a:t>, </a:t>
            </a:r>
            <a:r>
              <a:rPr lang="en-US" sz="2000" i="1" dirty="0" err="1" smtClean="0"/>
              <a:t>suppressio</a:t>
            </a:r>
            <a:r>
              <a:rPr lang="en-US" sz="2000" i="1" dirty="0" smtClean="0"/>
              <a:t> </a:t>
            </a:r>
            <a:r>
              <a:rPr lang="en-US" sz="2000" i="1" dirty="0" err="1" smtClean="0"/>
              <a:t>veri</a:t>
            </a:r>
            <a:endParaRPr lang="en-US" sz="2000" i="1" dirty="0" smtClean="0"/>
          </a:p>
          <a:p>
            <a:pPr lvl="1">
              <a:spcBef>
                <a:spcPts val="0"/>
              </a:spcBef>
            </a:pPr>
            <a:r>
              <a:rPr lang="en-US" sz="2000" dirty="0" smtClean="0"/>
              <a:t>Psychology of lying </a:t>
            </a:r>
            <a:r>
              <a:rPr lang="en-US" sz="2000" i="1" dirty="0" smtClean="0"/>
              <a:t>(dazzling, decoying, masking, repackaging, etc. p. 182)</a:t>
            </a:r>
          </a:p>
          <a:p>
            <a:pPr lvl="1">
              <a:spcBef>
                <a:spcPts val="0"/>
              </a:spcBef>
            </a:pPr>
            <a:r>
              <a:rPr lang="en-US" sz="2000" dirty="0" smtClean="0"/>
              <a:t>Ethical/Behavioral issue, intentional, scienter </a:t>
            </a:r>
          </a:p>
          <a:p>
            <a:pPr marL="0" indent="0">
              <a:spcBef>
                <a:spcPts val="0"/>
              </a:spcBef>
              <a:buNone/>
            </a:pPr>
            <a:endParaRPr lang="en-US" sz="1000" i="1" dirty="0"/>
          </a:p>
          <a:p>
            <a:pPr marL="0" indent="0">
              <a:spcBef>
                <a:spcPts val="0"/>
              </a:spcBef>
              <a:buNone/>
            </a:pPr>
            <a:r>
              <a:rPr lang="en-US" sz="2400" i="1" dirty="0" smtClean="0"/>
              <a:t>&gt; </a:t>
            </a:r>
            <a:r>
              <a:rPr lang="en-US" sz="2400" b="1" i="1" dirty="0" smtClean="0"/>
              <a:t>Every corporate governance failure can be traced back to </a:t>
            </a:r>
            <a:r>
              <a:rPr lang="en-US" sz="2400" b="1" i="1" dirty="0" smtClean="0">
                <a:solidFill>
                  <a:srgbClr val="FF0000"/>
                </a:solidFill>
              </a:rPr>
              <a:t>information integrity risk</a:t>
            </a:r>
            <a:r>
              <a:rPr lang="en-US" sz="2400" b="1" i="1" dirty="0" smtClean="0">
                <a:solidFill>
                  <a:srgbClr val="C00000"/>
                </a:solidFill>
              </a:rPr>
              <a:t>: information risk, integrity risk, or both.</a:t>
            </a:r>
          </a:p>
        </p:txBody>
      </p:sp>
      <p:sp>
        <p:nvSpPr>
          <p:cNvPr id="409603" name="Rectangle 3"/>
          <p:cNvSpPr>
            <a:spLocks noGrp="1" noChangeArrowheads="1"/>
          </p:cNvSpPr>
          <p:nvPr>
            <p:ph type="title"/>
          </p:nvPr>
        </p:nvSpPr>
        <p:spPr>
          <a:xfrm>
            <a:off x="0" y="0"/>
            <a:ext cx="9144000" cy="838200"/>
          </a:xfrm>
          <a:noFill/>
          <a:ln/>
        </p:spPr>
        <p:txBody>
          <a:bodyPr>
            <a:normAutofit/>
          </a:bodyPr>
          <a:lstStyle/>
          <a:p>
            <a:pPr algn="ctr"/>
            <a:r>
              <a:rPr lang="en-US" sz="3600" b="1" dirty="0" smtClean="0">
                <a:solidFill>
                  <a:srgbClr val="7030A0"/>
                </a:solidFill>
              </a:rPr>
              <a:t>WHY? </a:t>
            </a:r>
            <a:r>
              <a:rPr lang="en-US" sz="3600" b="1" dirty="0" smtClean="0">
                <a:solidFill>
                  <a:srgbClr val="C00000"/>
                </a:solidFill>
              </a:rPr>
              <a:t>INFORMATION INTEGRITY</a:t>
            </a:r>
            <a:endParaRPr lang="en-US" sz="3600" b="1" kern="1200" dirty="0" smtClean="0">
              <a:solidFill>
                <a:srgbClr val="C00000"/>
              </a:solidFill>
            </a:endParaRPr>
          </a:p>
        </p:txBody>
      </p:sp>
    </p:spTree>
    <p:extLst>
      <p:ext uri="{BB962C8B-B14F-4D97-AF65-F5344CB8AC3E}">
        <p14:creationId xmlns:p14="http://schemas.microsoft.com/office/powerpoint/2010/main" val="235351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2">
                                            <p:txEl>
                                              <p:pRg st="2" end="2"/>
                                            </p:txEl>
                                          </p:spTgt>
                                        </p:tgtEl>
                                        <p:attrNameLst>
                                          <p:attrName>style.visibility</p:attrName>
                                        </p:attrNameLst>
                                      </p:cBhvr>
                                      <p:to>
                                        <p:strVal val="visible"/>
                                      </p:to>
                                    </p:set>
                                    <p:animEffect transition="in" filter="fade">
                                      <p:cBhvr>
                                        <p:cTn id="12" dur="2000"/>
                                        <p:tgtEl>
                                          <p:spTgt spid="40960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02">
                                            <p:txEl>
                                              <p:pRg st="4" end="4"/>
                                            </p:txEl>
                                          </p:spTgt>
                                        </p:tgtEl>
                                        <p:attrNameLst>
                                          <p:attrName>style.visibility</p:attrName>
                                        </p:attrNameLst>
                                      </p:cBhvr>
                                      <p:to>
                                        <p:strVal val="visible"/>
                                      </p:to>
                                    </p:set>
                                    <p:animEffect transition="in" filter="fade">
                                      <p:cBhvr>
                                        <p:cTn id="17" dur="2000"/>
                                        <p:tgtEl>
                                          <p:spTgt spid="409602">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09602">
                                            <p:txEl>
                                              <p:pRg st="5" end="5"/>
                                            </p:txEl>
                                          </p:spTgt>
                                        </p:tgtEl>
                                        <p:attrNameLst>
                                          <p:attrName>style.visibility</p:attrName>
                                        </p:attrNameLst>
                                      </p:cBhvr>
                                      <p:to>
                                        <p:strVal val="visible"/>
                                      </p:to>
                                    </p:set>
                                    <p:animEffect transition="in" filter="fade">
                                      <p:cBhvr>
                                        <p:cTn id="20" dur="2000"/>
                                        <p:tgtEl>
                                          <p:spTgt spid="409602">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09602">
                                            <p:txEl>
                                              <p:pRg st="6" end="6"/>
                                            </p:txEl>
                                          </p:spTgt>
                                        </p:tgtEl>
                                        <p:attrNameLst>
                                          <p:attrName>style.visibility</p:attrName>
                                        </p:attrNameLst>
                                      </p:cBhvr>
                                      <p:to>
                                        <p:strVal val="visible"/>
                                      </p:to>
                                    </p:set>
                                    <p:animEffect transition="in" filter="fade">
                                      <p:cBhvr>
                                        <p:cTn id="23" dur="2000"/>
                                        <p:tgtEl>
                                          <p:spTgt spid="40960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09602">
                                            <p:txEl>
                                              <p:pRg st="8" end="8"/>
                                            </p:txEl>
                                          </p:spTgt>
                                        </p:tgtEl>
                                        <p:attrNameLst>
                                          <p:attrName>style.visibility</p:attrName>
                                        </p:attrNameLst>
                                      </p:cBhvr>
                                      <p:to>
                                        <p:strVal val="visible"/>
                                      </p:to>
                                    </p:set>
                                    <p:animEffect transition="in" filter="fade">
                                      <p:cBhvr>
                                        <p:cTn id="28" dur="2000"/>
                                        <p:tgtEl>
                                          <p:spTgt spid="409602">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9602">
                                            <p:txEl>
                                              <p:pRg st="9" end="9"/>
                                            </p:txEl>
                                          </p:spTgt>
                                        </p:tgtEl>
                                        <p:attrNameLst>
                                          <p:attrName>style.visibility</p:attrName>
                                        </p:attrNameLst>
                                      </p:cBhvr>
                                      <p:to>
                                        <p:strVal val="visible"/>
                                      </p:to>
                                    </p:set>
                                    <p:animEffect transition="in" filter="fade">
                                      <p:cBhvr>
                                        <p:cTn id="31" dur="2000"/>
                                        <p:tgtEl>
                                          <p:spTgt spid="409602">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9602">
                                            <p:txEl>
                                              <p:pRg st="10" end="10"/>
                                            </p:txEl>
                                          </p:spTgt>
                                        </p:tgtEl>
                                        <p:attrNameLst>
                                          <p:attrName>style.visibility</p:attrName>
                                        </p:attrNameLst>
                                      </p:cBhvr>
                                      <p:to>
                                        <p:strVal val="visible"/>
                                      </p:to>
                                    </p:set>
                                    <p:animEffect transition="in" filter="fade">
                                      <p:cBhvr>
                                        <p:cTn id="34" dur="2000"/>
                                        <p:tgtEl>
                                          <p:spTgt spid="409602">
                                            <p:txEl>
                                              <p:pRg st="10" end="1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9602">
                                            <p:txEl>
                                              <p:pRg st="11" end="11"/>
                                            </p:txEl>
                                          </p:spTgt>
                                        </p:tgtEl>
                                        <p:attrNameLst>
                                          <p:attrName>style.visibility</p:attrName>
                                        </p:attrNameLst>
                                      </p:cBhvr>
                                      <p:to>
                                        <p:strVal val="visible"/>
                                      </p:to>
                                    </p:set>
                                    <p:animEffect transition="in" filter="fade">
                                      <p:cBhvr>
                                        <p:cTn id="37" dur="2000"/>
                                        <p:tgtEl>
                                          <p:spTgt spid="409602">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09602">
                                            <p:txEl>
                                              <p:pRg st="13" end="13"/>
                                            </p:txEl>
                                          </p:spTgt>
                                        </p:tgtEl>
                                        <p:attrNameLst>
                                          <p:attrName>style.visibility</p:attrName>
                                        </p:attrNameLst>
                                      </p:cBhvr>
                                      <p:to>
                                        <p:strVal val="visible"/>
                                      </p:to>
                                    </p:set>
                                    <p:animEffect transition="in" filter="fade">
                                      <p:cBhvr>
                                        <p:cTn id="42" dur="2000"/>
                                        <p:tgtEl>
                                          <p:spTgt spid="40960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04800" y="685800"/>
            <a:ext cx="8534400" cy="5867400"/>
          </a:xfrm>
        </p:spPr>
        <p:txBody>
          <a:bodyPr>
            <a:noAutofit/>
          </a:bodyPr>
          <a:lstStyle/>
          <a:p>
            <a:pPr marL="457200" lvl="1" indent="0">
              <a:spcBef>
                <a:spcPts val="0"/>
              </a:spcBef>
              <a:buNone/>
            </a:pPr>
            <a:r>
              <a:rPr lang="en-US" dirty="0" smtClean="0"/>
              <a:t>The </a:t>
            </a:r>
            <a:r>
              <a:rPr lang="en-US" dirty="0"/>
              <a:t>Board and executive management should strive to achieve an appropriate balance of social, environmental, and economic stewardship necessary to ensure ongoing value protection and creation for shareholders, by balancing the interests of legitimate stakeholders.</a:t>
            </a:r>
          </a:p>
          <a:p>
            <a:pPr marL="457200" lvl="1" indent="0">
              <a:spcBef>
                <a:spcPts val="0"/>
              </a:spcBef>
              <a:buNone/>
            </a:pPr>
            <a:endParaRPr lang="en-US" sz="2400" dirty="0"/>
          </a:p>
          <a:p>
            <a:pPr marL="457200" lvl="1" indent="0">
              <a:spcBef>
                <a:spcPts val="0"/>
              </a:spcBef>
              <a:buNone/>
            </a:pPr>
            <a:r>
              <a:rPr lang="en-US" dirty="0"/>
              <a:t>Triple bottom </a:t>
            </a:r>
            <a:r>
              <a:rPr lang="en-US" dirty="0" smtClean="0"/>
              <a:t>line:</a:t>
            </a:r>
          </a:p>
          <a:p>
            <a:pPr lvl="2">
              <a:spcBef>
                <a:spcPts val="0"/>
              </a:spcBef>
            </a:pPr>
            <a:r>
              <a:rPr lang="en-US" sz="2800" dirty="0" smtClean="0"/>
              <a:t>Economic performance</a:t>
            </a:r>
          </a:p>
          <a:p>
            <a:pPr lvl="2">
              <a:spcBef>
                <a:spcPts val="0"/>
              </a:spcBef>
            </a:pPr>
            <a:r>
              <a:rPr lang="en-US" sz="2800" dirty="0" smtClean="0"/>
              <a:t>Social performance</a:t>
            </a:r>
          </a:p>
          <a:p>
            <a:pPr lvl="2">
              <a:spcBef>
                <a:spcPts val="0"/>
              </a:spcBef>
            </a:pPr>
            <a:r>
              <a:rPr lang="en-US" sz="2800" dirty="0" smtClean="0"/>
              <a:t>Environmental performance</a:t>
            </a:r>
          </a:p>
          <a:p>
            <a:pPr marL="914400" lvl="2" indent="0">
              <a:spcBef>
                <a:spcPts val="0"/>
              </a:spcBef>
              <a:buNone/>
            </a:pPr>
            <a:endParaRPr lang="en-US" sz="1000" dirty="0" smtClean="0"/>
          </a:p>
          <a:p>
            <a:pPr marL="0" indent="0">
              <a:spcBef>
                <a:spcPts val="0"/>
              </a:spcBef>
              <a:buNone/>
            </a:pPr>
            <a:r>
              <a:rPr lang="en-US" sz="2400" b="1" dirty="0" smtClean="0">
                <a:solidFill>
                  <a:srgbClr val="7030A0"/>
                </a:solidFill>
              </a:rPr>
              <a:t>*</a:t>
            </a:r>
            <a:r>
              <a:rPr lang="en-US" sz="2400" b="1" i="1" dirty="0" smtClean="0">
                <a:solidFill>
                  <a:srgbClr val="7030A0"/>
                </a:solidFill>
              </a:rPr>
              <a:t>Zimmerman’s Law of Complaints</a:t>
            </a:r>
            <a:r>
              <a:rPr lang="en-US" sz="2400" b="1" dirty="0" smtClean="0">
                <a:solidFill>
                  <a:srgbClr val="7030A0"/>
                </a:solidFill>
              </a:rPr>
              <a:t>: </a:t>
            </a:r>
          </a:p>
          <a:p>
            <a:pPr marL="0" indent="0">
              <a:spcBef>
                <a:spcPts val="0"/>
              </a:spcBef>
              <a:buNone/>
            </a:pPr>
            <a:r>
              <a:rPr lang="en-US" sz="2400" b="1" dirty="0">
                <a:solidFill>
                  <a:srgbClr val="7030A0"/>
                </a:solidFill>
              </a:rPr>
              <a:t>	</a:t>
            </a:r>
            <a:r>
              <a:rPr lang="en-US" sz="2400" b="1" dirty="0" smtClean="0">
                <a:solidFill>
                  <a:srgbClr val="7030A0"/>
                </a:solidFill>
              </a:rPr>
              <a:t>	Nobody notices when things go right!</a:t>
            </a:r>
            <a:endParaRPr lang="en-US" sz="2400" b="1" dirty="0">
              <a:solidFill>
                <a:srgbClr val="7030A0"/>
              </a:solidFill>
            </a:endParaRPr>
          </a:p>
          <a:p>
            <a:pPr lvl="1">
              <a:spcBef>
                <a:spcPts val="0"/>
              </a:spcBef>
            </a:pPr>
            <a:endParaRPr lang="en-US" sz="2400" dirty="0" smtClean="0"/>
          </a:p>
          <a:p>
            <a:pPr>
              <a:spcBef>
                <a:spcPts val="0"/>
              </a:spcBef>
            </a:pPr>
            <a:endParaRPr lang="en-US" sz="2800" dirty="0"/>
          </a:p>
          <a:p>
            <a:pPr>
              <a:spcBef>
                <a:spcPts val="0"/>
              </a:spcBef>
            </a:pPr>
            <a:endParaRPr lang="en-US" sz="2800" dirty="0" smtClean="0"/>
          </a:p>
        </p:txBody>
      </p:sp>
      <p:sp>
        <p:nvSpPr>
          <p:cNvPr id="409603" name="Rectangle 3"/>
          <p:cNvSpPr>
            <a:spLocks noGrp="1" noChangeArrowheads="1"/>
          </p:cNvSpPr>
          <p:nvPr>
            <p:ph type="title"/>
          </p:nvPr>
        </p:nvSpPr>
        <p:spPr>
          <a:xfrm>
            <a:off x="0" y="0"/>
            <a:ext cx="9144000" cy="838200"/>
          </a:xfrm>
          <a:noFill/>
          <a:ln/>
        </p:spPr>
        <p:txBody>
          <a:bodyPr>
            <a:normAutofit/>
          </a:bodyPr>
          <a:lstStyle/>
          <a:p>
            <a:pPr algn="ctr"/>
            <a:r>
              <a:rPr lang="en-US" sz="3600" b="1" dirty="0" smtClean="0">
                <a:solidFill>
                  <a:srgbClr val="7030A0"/>
                </a:solidFill>
              </a:rPr>
              <a:t>HOW? </a:t>
            </a:r>
            <a:r>
              <a:rPr lang="en-US" sz="3600" b="1" dirty="0" smtClean="0">
                <a:solidFill>
                  <a:srgbClr val="C00000"/>
                </a:solidFill>
              </a:rPr>
              <a:t>MANAGING I*I RISK: A BALANCING ACT</a:t>
            </a:r>
            <a:endParaRPr lang="en-US" sz="3600" b="1" kern="1200" dirty="0" smtClean="0">
              <a:solidFill>
                <a:srgbClr val="C00000"/>
              </a:solidFill>
            </a:endParaRPr>
          </a:p>
        </p:txBody>
      </p:sp>
    </p:spTree>
    <p:extLst>
      <p:ext uri="{BB962C8B-B14F-4D97-AF65-F5344CB8AC3E}">
        <p14:creationId xmlns:p14="http://schemas.microsoft.com/office/powerpoint/2010/main" val="976254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04800" y="914400"/>
            <a:ext cx="8534400" cy="5791200"/>
          </a:xfrm>
        </p:spPr>
        <p:txBody>
          <a:bodyPr>
            <a:noAutofit/>
          </a:bodyPr>
          <a:lstStyle/>
          <a:p>
            <a:pPr marL="0" indent="0">
              <a:spcBef>
                <a:spcPts val="600"/>
              </a:spcBef>
              <a:buNone/>
            </a:pPr>
            <a:r>
              <a:rPr lang="en-US" sz="2800" b="1" dirty="0">
                <a:solidFill>
                  <a:srgbClr val="7030A0"/>
                </a:solidFill>
              </a:rPr>
              <a:t>ᴥ </a:t>
            </a:r>
            <a:r>
              <a:rPr lang="en-US" sz="2800" b="1" i="1" dirty="0">
                <a:solidFill>
                  <a:srgbClr val="7030A0"/>
                </a:solidFill>
              </a:rPr>
              <a:t>Cleopatra: </a:t>
            </a:r>
            <a:r>
              <a:rPr lang="en-US" sz="2800" b="1" dirty="0"/>
              <a:t>Horrible villain! or I’ll spurn thine eyes</a:t>
            </a:r>
          </a:p>
          <a:p>
            <a:pPr marL="0" indent="0">
              <a:spcBef>
                <a:spcPts val="600"/>
              </a:spcBef>
              <a:buNone/>
            </a:pPr>
            <a:r>
              <a:rPr lang="en-US" sz="2800" b="1" dirty="0"/>
              <a:t>Like balls before me; I’ll </a:t>
            </a:r>
            <a:r>
              <a:rPr lang="en-US" sz="2800" b="1" dirty="0" err="1"/>
              <a:t>unhair</a:t>
            </a:r>
            <a:r>
              <a:rPr lang="en-US" sz="2800" b="1" dirty="0"/>
              <a:t> thy head:</a:t>
            </a:r>
          </a:p>
          <a:p>
            <a:pPr marL="0" indent="0">
              <a:spcBef>
                <a:spcPts val="600"/>
              </a:spcBef>
              <a:buNone/>
            </a:pPr>
            <a:r>
              <a:rPr lang="en-US" sz="2800" b="1" dirty="0"/>
              <a:t>Thou shalt be </a:t>
            </a:r>
            <a:r>
              <a:rPr lang="en-US" sz="2800" b="1" dirty="0" err="1"/>
              <a:t>whipp’d</a:t>
            </a:r>
            <a:r>
              <a:rPr lang="en-US" sz="2800" b="1" dirty="0"/>
              <a:t> with wire, and </a:t>
            </a:r>
            <a:r>
              <a:rPr lang="en-US" sz="2800" b="1" dirty="0" err="1"/>
              <a:t>stew’d</a:t>
            </a:r>
            <a:r>
              <a:rPr lang="en-US" sz="2800" b="1" dirty="0"/>
              <a:t> in brine</a:t>
            </a:r>
          </a:p>
          <a:p>
            <a:pPr marL="0" indent="0">
              <a:spcBef>
                <a:spcPts val="600"/>
              </a:spcBef>
              <a:buNone/>
            </a:pPr>
            <a:r>
              <a:rPr lang="en-US" sz="2800" b="1" dirty="0"/>
              <a:t>Smarting in lingering pickle.</a:t>
            </a:r>
          </a:p>
          <a:p>
            <a:pPr marL="0" indent="0">
              <a:spcBef>
                <a:spcPts val="0"/>
              </a:spcBef>
              <a:buNone/>
            </a:pPr>
            <a:endParaRPr lang="en-US" sz="1200" b="1" dirty="0"/>
          </a:p>
          <a:p>
            <a:pPr marL="0" indent="0">
              <a:spcBef>
                <a:spcPts val="600"/>
              </a:spcBef>
              <a:buNone/>
            </a:pPr>
            <a:r>
              <a:rPr lang="en-US" sz="2800" b="1" dirty="0">
                <a:solidFill>
                  <a:srgbClr val="7030A0"/>
                </a:solidFill>
              </a:rPr>
              <a:t>ᴥ </a:t>
            </a:r>
            <a:r>
              <a:rPr lang="en-US" sz="2800" b="1" i="1" dirty="0">
                <a:solidFill>
                  <a:srgbClr val="7030A0"/>
                </a:solidFill>
              </a:rPr>
              <a:t>Messenger: </a:t>
            </a:r>
            <a:r>
              <a:rPr lang="en-US" sz="2800" b="1" dirty="0"/>
              <a:t>Gracious madam, I that do bring the news made not the match.</a:t>
            </a:r>
          </a:p>
          <a:p>
            <a:pPr marL="0" indent="0">
              <a:spcBef>
                <a:spcPts val="0"/>
              </a:spcBef>
              <a:buNone/>
            </a:pPr>
            <a:endParaRPr lang="en-US" sz="1200" b="1" dirty="0"/>
          </a:p>
          <a:p>
            <a:pPr marL="0" indent="0">
              <a:spcBef>
                <a:spcPts val="600"/>
              </a:spcBef>
              <a:buNone/>
            </a:pPr>
            <a:r>
              <a:rPr lang="en-US" sz="2800" b="1" dirty="0">
                <a:solidFill>
                  <a:srgbClr val="7030A0"/>
                </a:solidFill>
              </a:rPr>
              <a:t>ᴥ </a:t>
            </a:r>
            <a:r>
              <a:rPr lang="en-US" sz="2800" b="1" i="1" dirty="0">
                <a:solidFill>
                  <a:srgbClr val="7030A0"/>
                </a:solidFill>
              </a:rPr>
              <a:t>Cleopatra: </a:t>
            </a:r>
            <a:r>
              <a:rPr lang="en-US" sz="2800" b="1" dirty="0"/>
              <a:t>Though it be honest, it is never good to bring bad news</a:t>
            </a:r>
            <a:r>
              <a:rPr lang="en-US" sz="2800" b="1" dirty="0" smtClean="0"/>
              <a:t>.</a:t>
            </a:r>
          </a:p>
          <a:p>
            <a:pPr marL="0" indent="0">
              <a:spcBef>
                <a:spcPts val="0"/>
              </a:spcBef>
              <a:buNone/>
            </a:pPr>
            <a:endParaRPr lang="en-US" sz="1200" b="1" dirty="0"/>
          </a:p>
          <a:p>
            <a:pPr marL="0" indent="0">
              <a:spcBef>
                <a:spcPts val="600"/>
              </a:spcBef>
              <a:buNone/>
            </a:pPr>
            <a:r>
              <a:rPr lang="en-US" sz="2800" b="1" dirty="0" smtClean="0"/>
              <a:t>		--</a:t>
            </a:r>
            <a:r>
              <a:rPr lang="en-US" sz="2800" b="1" dirty="0"/>
              <a:t>from </a:t>
            </a:r>
            <a:r>
              <a:rPr lang="en-US" sz="2800" b="1" i="1" dirty="0">
                <a:solidFill>
                  <a:srgbClr val="C00000"/>
                </a:solidFill>
              </a:rPr>
              <a:t>Antony and Cleopatra</a:t>
            </a:r>
            <a:r>
              <a:rPr lang="en-US" sz="2800" b="1" dirty="0">
                <a:solidFill>
                  <a:srgbClr val="C00000"/>
                </a:solidFill>
              </a:rPr>
              <a:t>, Act 2, Scene V</a:t>
            </a:r>
          </a:p>
          <a:p>
            <a:pPr marL="0" indent="0">
              <a:spcBef>
                <a:spcPts val="600"/>
              </a:spcBef>
              <a:buNone/>
            </a:pPr>
            <a:endParaRPr lang="en-US" sz="2800" b="1" dirty="0"/>
          </a:p>
        </p:txBody>
      </p:sp>
      <p:sp>
        <p:nvSpPr>
          <p:cNvPr id="409603" name="Rectangle 3"/>
          <p:cNvSpPr>
            <a:spLocks noGrp="1" noChangeArrowheads="1"/>
          </p:cNvSpPr>
          <p:nvPr>
            <p:ph type="title"/>
          </p:nvPr>
        </p:nvSpPr>
        <p:spPr>
          <a:xfrm>
            <a:off x="0" y="0"/>
            <a:ext cx="9144000" cy="914400"/>
          </a:xfrm>
          <a:noFill/>
          <a:ln/>
        </p:spPr>
        <p:txBody>
          <a:bodyPr>
            <a:normAutofit/>
          </a:bodyPr>
          <a:lstStyle/>
          <a:p>
            <a:pPr algn="ctr"/>
            <a:r>
              <a:rPr lang="en-US" sz="3600" b="1" dirty="0" smtClean="0">
                <a:solidFill>
                  <a:srgbClr val="C00000"/>
                </a:solidFill>
              </a:rPr>
              <a:t>Wm. SHAKESPEARE ON BAD NEWS </a:t>
            </a:r>
            <a:r>
              <a:rPr lang="en-US" sz="3600" b="1" kern="1200" dirty="0" smtClean="0">
                <a:solidFill>
                  <a:srgbClr val="C00000"/>
                </a:solidFill>
              </a:rPr>
              <a:t> </a:t>
            </a:r>
          </a:p>
        </p:txBody>
      </p:sp>
    </p:spTree>
    <p:extLst>
      <p:ext uri="{BB962C8B-B14F-4D97-AF65-F5344CB8AC3E}">
        <p14:creationId xmlns:p14="http://schemas.microsoft.com/office/powerpoint/2010/main" val="365462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2">
                                            <p:txEl>
                                              <p:pRg st="1" end="1"/>
                                            </p:txEl>
                                          </p:spTgt>
                                        </p:tgtEl>
                                        <p:attrNameLst>
                                          <p:attrName>style.visibility</p:attrName>
                                        </p:attrNameLst>
                                      </p:cBhvr>
                                      <p:to>
                                        <p:strVal val="visible"/>
                                      </p:to>
                                    </p:set>
                                    <p:animEffect transition="in" filter="fade">
                                      <p:cBhvr>
                                        <p:cTn id="12" dur="2000"/>
                                        <p:tgtEl>
                                          <p:spTgt spid="409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02">
                                            <p:txEl>
                                              <p:pRg st="2" end="2"/>
                                            </p:txEl>
                                          </p:spTgt>
                                        </p:tgtEl>
                                        <p:attrNameLst>
                                          <p:attrName>style.visibility</p:attrName>
                                        </p:attrNameLst>
                                      </p:cBhvr>
                                      <p:to>
                                        <p:strVal val="visible"/>
                                      </p:to>
                                    </p:set>
                                    <p:animEffect transition="in" filter="fade">
                                      <p:cBhvr>
                                        <p:cTn id="17" dur="2000"/>
                                        <p:tgtEl>
                                          <p:spTgt spid="4096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02">
                                            <p:txEl>
                                              <p:pRg st="3" end="3"/>
                                            </p:txEl>
                                          </p:spTgt>
                                        </p:tgtEl>
                                        <p:attrNameLst>
                                          <p:attrName>style.visibility</p:attrName>
                                        </p:attrNameLst>
                                      </p:cBhvr>
                                      <p:to>
                                        <p:strVal val="visible"/>
                                      </p:to>
                                    </p:set>
                                    <p:animEffect transition="in" filter="fade">
                                      <p:cBhvr>
                                        <p:cTn id="22" dur="2000"/>
                                        <p:tgtEl>
                                          <p:spTgt spid="4096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602">
                                            <p:txEl>
                                              <p:pRg st="5" end="5"/>
                                            </p:txEl>
                                          </p:spTgt>
                                        </p:tgtEl>
                                        <p:attrNameLst>
                                          <p:attrName>style.visibility</p:attrName>
                                        </p:attrNameLst>
                                      </p:cBhvr>
                                      <p:to>
                                        <p:strVal val="visible"/>
                                      </p:to>
                                    </p:set>
                                    <p:animEffect transition="in" filter="fade">
                                      <p:cBhvr>
                                        <p:cTn id="27" dur="2000"/>
                                        <p:tgtEl>
                                          <p:spTgt spid="40960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9602">
                                            <p:txEl>
                                              <p:pRg st="7" end="7"/>
                                            </p:txEl>
                                          </p:spTgt>
                                        </p:tgtEl>
                                        <p:attrNameLst>
                                          <p:attrName>style.visibility</p:attrName>
                                        </p:attrNameLst>
                                      </p:cBhvr>
                                      <p:to>
                                        <p:strVal val="visible"/>
                                      </p:to>
                                    </p:set>
                                    <p:animEffect transition="in" filter="fade">
                                      <p:cBhvr>
                                        <p:cTn id="32" dur="2000"/>
                                        <p:tgtEl>
                                          <p:spTgt spid="40960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9602">
                                            <p:txEl>
                                              <p:pRg st="9" end="9"/>
                                            </p:txEl>
                                          </p:spTgt>
                                        </p:tgtEl>
                                        <p:attrNameLst>
                                          <p:attrName>style.visibility</p:attrName>
                                        </p:attrNameLst>
                                      </p:cBhvr>
                                      <p:to>
                                        <p:strVal val="visible"/>
                                      </p:to>
                                    </p:set>
                                    <p:animEffect transition="in" filter="fade">
                                      <p:cBhvr>
                                        <p:cTn id="37" dur="2000"/>
                                        <p:tgtEl>
                                          <p:spTgt spid="40960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04800" y="762000"/>
            <a:ext cx="8458200" cy="5943600"/>
          </a:xfrm>
        </p:spPr>
        <p:txBody>
          <a:bodyPr>
            <a:noAutofit/>
          </a:bodyPr>
          <a:lstStyle/>
          <a:p>
            <a:pPr marL="0" indent="0">
              <a:spcBef>
                <a:spcPts val="600"/>
              </a:spcBef>
              <a:buNone/>
            </a:pPr>
            <a:r>
              <a:rPr lang="en-US" sz="2800" dirty="0" smtClean="0"/>
              <a:t>Unrealistic Expectation: </a:t>
            </a:r>
          </a:p>
          <a:p>
            <a:pPr marL="0" indent="0">
              <a:spcBef>
                <a:spcPts val="600"/>
              </a:spcBef>
              <a:buNone/>
            </a:pPr>
            <a:r>
              <a:rPr lang="en-US" sz="2800" dirty="0"/>
              <a:t>	</a:t>
            </a:r>
            <a:r>
              <a:rPr lang="en-US" sz="2800" b="1" dirty="0" smtClean="0">
                <a:solidFill>
                  <a:srgbClr val="C00000"/>
                </a:solidFill>
              </a:rPr>
              <a:t>No bad news, no surprises, only good news!</a:t>
            </a:r>
          </a:p>
          <a:p>
            <a:pPr marL="0" indent="0">
              <a:spcBef>
                <a:spcPts val="600"/>
              </a:spcBef>
              <a:buNone/>
            </a:pPr>
            <a:endParaRPr lang="en-US" sz="1000" dirty="0" smtClean="0"/>
          </a:p>
          <a:p>
            <a:pPr marL="0" indent="0">
              <a:spcBef>
                <a:spcPts val="600"/>
              </a:spcBef>
              <a:buNone/>
            </a:pPr>
            <a:r>
              <a:rPr lang="en-US" sz="2800" dirty="0" smtClean="0"/>
              <a:t>"</a:t>
            </a:r>
            <a:r>
              <a:rPr lang="en-US" sz="2800" dirty="0"/>
              <a:t>Board culture is an important component of board failure. The great emphasis on politeness and courtesy at the expense of truth and frankness in boardrooms is both a symptom and cause of failure in the control system. CEOs have the same insecurities and defense mechanisms as other human beings; few will accept, much less seek, the monitoring and criticism of an active and attentive board.“</a:t>
            </a:r>
          </a:p>
          <a:p>
            <a:pPr marL="0" indent="0">
              <a:spcBef>
                <a:spcPts val="600"/>
              </a:spcBef>
              <a:buNone/>
            </a:pPr>
            <a:r>
              <a:rPr lang="en-US" sz="2800" dirty="0"/>
              <a:t>		</a:t>
            </a:r>
            <a:r>
              <a:rPr lang="en-US" sz="2800" dirty="0" smtClean="0"/>
              <a:t>--</a:t>
            </a:r>
            <a:r>
              <a:rPr lang="en-US" sz="2800" dirty="0"/>
              <a:t>Harvard Professor Michael Jensen, 1993</a:t>
            </a:r>
          </a:p>
          <a:p>
            <a:pPr marL="0" indent="0">
              <a:spcBef>
                <a:spcPts val="600"/>
              </a:spcBef>
              <a:buNone/>
            </a:pPr>
            <a:endParaRPr lang="en-US" sz="2800" dirty="0"/>
          </a:p>
        </p:txBody>
      </p:sp>
      <p:sp>
        <p:nvSpPr>
          <p:cNvPr id="409603" name="Rectangle 3"/>
          <p:cNvSpPr>
            <a:spLocks noGrp="1" noChangeArrowheads="1"/>
          </p:cNvSpPr>
          <p:nvPr>
            <p:ph type="title"/>
          </p:nvPr>
        </p:nvSpPr>
        <p:spPr>
          <a:xfrm>
            <a:off x="0" y="0"/>
            <a:ext cx="9144000" cy="762000"/>
          </a:xfrm>
          <a:noFill/>
          <a:ln/>
        </p:spPr>
        <p:txBody>
          <a:bodyPr>
            <a:normAutofit/>
          </a:bodyPr>
          <a:lstStyle/>
          <a:p>
            <a:pPr algn="ctr"/>
            <a:r>
              <a:rPr lang="en-US" sz="3600" b="1" dirty="0" smtClean="0">
                <a:solidFill>
                  <a:srgbClr val="C00000"/>
                </a:solidFill>
              </a:rPr>
              <a:t>BOARD CULTURE AND HUMAN NATURE </a:t>
            </a:r>
            <a:r>
              <a:rPr lang="en-US" sz="3600" b="1" kern="1200" dirty="0" smtClean="0">
                <a:solidFill>
                  <a:srgbClr val="C00000"/>
                </a:solidFill>
              </a:rPr>
              <a:t> </a:t>
            </a:r>
          </a:p>
        </p:txBody>
      </p:sp>
    </p:spTree>
    <p:extLst>
      <p:ext uri="{BB962C8B-B14F-4D97-AF65-F5344CB8AC3E}">
        <p14:creationId xmlns:p14="http://schemas.microsoft.com/office/powerpoint/2010/main" val="289793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2">
                                            <p:txEl>
                                              <p:pRg st="1" end="1"/>
                                            </p:txEl>
                                          </p:spTgt>
                                        </p:tgtEl>
                                        <p:attrNameLst>
                                          <p:attrName>style.visibility</p:attrName>
                                        </p:attrNameLst>
                                      </p:cBhvr>
                                      <p:to>
                                        <p:strVal val="visible"/>
                                      </p:to>
                                    </p:set>
                                    <p:animEffect transition="in" filter="fade">
                                      <p:cBhvr>
                                        <p:cTn id="12" dur="2000"/>
                                        <p:tgtEl>
                                          <p:spTgt spid="409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02">
                                            <p:txEl>
                                              <p:pRg st="3" end="3"/>
                                            </p:txEl>
                                          </p:spTgt>
                                        </p:tgtEl>
                                        <p:attrNameLst>
                                          <p:attrName>style.visibility</p:attrName>
                                        </p:attrNameLst>
                                      </p:cBhvr>
                                      <p:to>
                                        <p:strVal val="visible"/>
                                      </p:to>
                                    </p:set>
                                    <p:animEffect transition="in" filter="fade">
                                      <p:cBhvr>
                                        <p:cTn id="17" dur="2000"/>
                                        <p:tgtEl>
                                          <p:spTgt spid="40960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02">
                                            <p:txEl>
                                              <p:pRg st="4" end="4"/>
                                            </p:txEl>
                                          </p:spTgt>
                                        </p:tgtEl>
                                        <p:attrNameLst>
                                          <p:attrName>style.visibility</p:attrName>
                                        </p:attrNameLst>
                                      </p:cBhvr>
                                      <p:to>
                                        <p:strVal val="visible"/>
                                      </p:to>
                                    </p:set>
                                    <p:animEffect transition="in" filter="fade">
                                      <p:cBhvr>
                                        <p:cTn id="22" dur="2000"/>
                                        <p:tgtEl>
                                          <p:spTgt spid="4096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228600" y="685800"/>
            <a:ext cx="8686800" cy="6019800"/>
          </a:xfrm>
        </p:spPr>
        <p:txBody>
          <a:bodyPr>
            <a:noAutofit/>
          </a:bodyPr>
          <a:lstStyle/>
          <a:p>
            <a:pPr>
              <a:spcBef>
                <a:spcPts val="600"/>
              </a:spcBef>
              <a:buFont typeface="Wingdings" panose="05000000000000000000" pitchFamily="2" charset="2"/>
              <a:buChar char="Ø"/>
            </a:pPr>
            <a:r>
              <a:rPr lang="en-US" sz="2800" dirty="0" smtClean="0"/>
              <a:t>Material fraud and/or </a:t>
            </a:r>
            <a:r>
              <a:rPr lang="en-US" sz="2800" dirty="0"/>
              <a:t>complete failure of the business model suggests ineffective Board oversight </a:t>
            </a:r>
          </a:p>
          <a:p>
            <a:pPr marL="0" indent="0">
              <a:spcBef>
                <a:spcPts val="600"/>
              </a:spcBef>
              <a:buNone/>
            </a:pPr>
            <a:r>
              <a:rPr lang="en-US" sz="2800" dirty="0" smtClean="0"/>
              <a:t>“Effective </a:t>
            </a:r>
            <a:r>
              <a:rPr lang="en-US" sz="2800" dirty="0"/>
              <a:t>corporate </a:t>
            </a:r>
            <a:r>
              <a:rPr lang="en-US" sz="2800" dirty="0" smtClean="0"/>
              <a:t>governance/risk management” cannot/may </a:t>
            </a:r>
            <a:r>
              <a:rPr lang="en-US" sz="2800" dirty="0"/>
              <a:t>not be asserted </a:t>
            </a:r>
            <a:r>
              <a:rPr lang="en-US" sz="2800" dirty="0" smtClean="0"/>
              <a:t>when…(“A-B-C analysis”)</a:t>
            </a:r>
            <a:endParaRPr lang="en-US" sz="2800" dirty="0"/>
          </a:p>
          <a:p>
            <a:pPr marL="0" indent="0">
              <a:spcBef>
                <a:spcPts val="600"/>
              </a:spcBef>
              <a:buNone/>
            </a:pPr>
            <a:r>
              <a:rPr lang="en-US" sz="2800" dirty="0"/>
              <a:t> </a:t>
            </a:r>
            <a:r>
              <a:rPr lang="en-US" sz="2800" dirty="0" smtClean="0"/>
              <a:t>* political instability and turmoil leading to compromised</a:t>
            </a:r>
            <a:r>
              <a:rPr lang="en-US" sz="2800" dirty="0"/>
              <a:t>, conflicted regulators, </a:t>
            </a:r>
            <a:r>
              <a:rPr lang="en-US" sz="2800" dirty="0" smtClean="0"/>
              <a:t>market mechanisms, corruption</a:t>
            </a:r>
          </a:p>
          <a:p>
            <a:pPr>
              <a:spcBef>
                <a:spcPts val="600"/>
              </a:spcBef>
            </a:pPr>
            <a:r>
              <a:rPr lang="en-US" sz="2800" dirty="0" smtClean="0"/>
              <a:t>A.B.C. [bad apple, bushel, crop] bad actor(s) examples</a:t>
            </a:r>
          </a:p>
          <a:p>
            <a:pPr lvl="1">
              <a:spcBef>
                <a:spcPts val="600"/>
              </a:spcBef>
            </a:pPr>
            <a:r>
              <a:rPr lang="en-US" sz="2400" b="1" dirty="0" smtClean="0">
                <a:solidFill>
                  <a:srgbClr val="C00000"/>
                </a:solidFill>
              </a:rPr>
              <a:t>Abuse of benchmarks: </a:t>
            </a:r>
            <a:r>
              <a:rPr lang="en-US" sz="2400" dirty="0" smtClean="0"/>
              <a:t>LIBOR/forex-rate manipulation</a:t>
            </a:r>
            <a:endParaRPr lang="en-US" sz="2400" dirty="0"/>
          </a:p>
          <a:p>
            <a:pPr lvl="1">
              <a:spcBef>
                <a:spcPts val="600"/>
              </a:spcBef>
            </a:pPr>
            <a:r>
              <a:rPr lang="en-US" sz="2400" b="1" dirty="0" smtClean="0">
                <a:solidFill>
                  <a:srgbClr val="C00000"/>
                </a:solidFill>
              </a:rPr>
              <a:t>Speculation: </a:t>
            </a:r>
            <a:r>
              <a:rPr lang="en-US" sz="2400" dirty="0" smtClean="0"/>
              <a:t>Excessive </a:t>
            </a:r>
            <a:r>
              <a:rPr lang="en-US" sz="2400" dirty="0"/>
              <a:t>risk taking (e.g., </a:t>
            </a:r>
            <a:r>
              <a:rPr lang="en-US" sz="2400" dirty="0" smtClean="0"/>
              <a:t>Wall Street meltdown)</a:t>
            </a:r>
            <a:endParaRPr lang="en-US" sz="2400" dirty="0"/>
          </a:p>
          <a:p>
            <a:pPr lvl="1">
              <a:spcBef>
                <a:spcPts val="600"/>
              </a:spcBef>
            </a:pPr>
            <a:r>
              <a:rPr lang="en-US" sz="2400" b="1" dirty="0" smtClean="0">
                <a:solidFill>
                  <a:srgbClr val="C00000"/>
                </a:solidFill>
              </a:rPr>
              <a:t>Risk-reward imbalance: </a:t>
            </a:r>
            <a:r>
              <a:rPr lang="en-US" sz="2400" dirty="0" smtClean="0"/>
              <a:t>Misaligned incentives, </a:t>
            </a:r>
            <a:r>
              <a:rPr lang="en-US" sz="2400" dirty="0"/>
              <a:t>stock options </a:t>
            </a:r>
            <a:r>
              <a:rPr lang="en-US" sz="2400" dirty="0" smtClean="0"/>
              <a:t>perversely implemented (</a:t>
            </a:r>
            <a:r>
              <a:rPr lang="en-US" sz="2400" dirty="0"/>
              <a:t>e.g., backdating, no </a:t>
            </a:r>
            <a:r>
              <a:rPr lang="en-US" sz="2400" dirty="0" err="1"/>
              <a:t>clawbacks</a:t>
            </a:r>
            <a:r>
              <a:rPr lang="en-US" sz="2400" dirty="0" smtClean="0"/>
              <a:t>) </a:t>
            </a:r>
          </a:p>
          <a:p>
            <a:pPr marL="0" indent="0">
              <a:spcBef>
                <a:spcPts val="600"/>
              </a:spcBef>
              <a:buNone/>
            </a:pPr>
            <a:r>
              <a:rPr lang="en-US" dirty="0"/>
              <a:t>* </a:t>
            </a:r>
            <a:r>
              <a:rPr lang="en-US" sz="2800" dirty="0"/>
              <a:t>“horse-jockey” model in understanding business success</a:t>
            </a:r>
          </a:p>
          <a:p>
            <a:pPr>
              <a:spcBef>
                <a:spcPts val="600"/>
              </a:spcBef>
            </a:pPr>
            <a:endParaRPr lang="en-US" dirty="0"/>
          </a:p>
          <a:p>
            <a:pPr marL="0" indent="0">
              <a:spcBef>
                <a:spcPts val="600"/>
              </a:spcBef>
              <a:buNone/>
            </a:pPr>
            <a:r>
              <a:rPr lang="en-US" sz="2800" dirty="0" smtClean="0"/>
              <a:t>     </a:t>
            </a:r>
            <a:endParaRPr lang="en-US" sz="2800" dirty="0"/>
          </a:p>
          <a:p>
            <a:pPr marL="0" indent="0">
              <a:spcBef>
                <a:spcPts val="600"/>
              </a:spcBef>
              <a:buNone/>
            </a:pPr>
            <a:endParaRPr lang="en-US" sz="2800" b="1" dirty="0"/>
          </a:p>
        </p:txBody>
      </p:sp>
      <p:sp>
        <p:nvSpPr>
          <p:cNvPr id="409603" name="Rectangle 3"/>
          <p:cNvSpPr>
            <a:spLocks noGrp="1" noChangeArrowheads="1"/>
          </p:cNvSpPr>
          <p:nvPr>
            <p:ph type="title"/>
          </p:nvPr>
        </p:nvSpPr>
        <p:spPr>
          <a:xfrm>
            <a:off x="0" y="0"/>
            <a:ext cx="9144000" cy="914400"/>
          </a:xfrm>
          <a:noFill/>
          <a:ln/>
        </p:spPr>
        <p:txBody>
          <a:bodyPr>
            <a:normAutofit/>
          </a:bodyPr>
          <a:lstStyle/>
          <a:p>
            <a:pPr algn="ctr"/>
            <a:r>
              <a:rPr lang="en-US" sz="3600" b="1" dirty="0" smtClean="0">
                <a:solidFill>
                  <a:srgbClr val="7030A0"/>
                </a:solidFill>
              </a:rPr>
              <a:t>WHAT? </a:t>
            </a:r>
            <a:r>
              <a:rPr lang="en-US" sz="3600" b="1" dirty="0" smtClean="0">
                <a:solidFill>
                  <a:srgbClr val="C00000"/>
                </a:solidFill>
              </a:rPr>
              <a:t>CORPORATE GOVERNANCE FAILURES</a:t>
            </a:r>
            <a:r>
              <a:rPr lang="en-US" sz="3600" b="1" kern="1200" dirty="0" smtClean="0">
                <a:solidFill>
                  <a:srgbClr val="C00000"/>
                </a:solidFill>
              </a:rPr>
              <a:t> </a:t>
            </a:r>
          </a:p>
        </p:txBody>
      </p:sp>
    </p:spTree>
    <p:extLst>
      <p:ext uri="{BB962C8B-B14F-4D97-AF65-F5344CB8AC3E}">
        <p14:creationId xmlns:p14="http://schemas.microsoft.com/office/powerpoint/2010/main" val="308135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2">
                                            <p:txEl>
                                              <p:pRg st="1" end="1"/>
                                            </p:txEl>
                                          </p:spTgt>
                                        </p:tgtEl>
                                        <p:attrNameLst>
                                          <p:attrName>style.visibility</p:attrName>
                                        </p:attrNameLst>
                                      </p:cBhvr>
                                      <p:to>
                                        <p:strVal val="visible"/>
                                      </p:to>
                                    </p:set>
                                    <p:animEffect transition="in" filter="fade">
                                      <p:cBhvr>
                                        <p:cTn id="12" dur="2000"/>
                                        <p:tgtEl>
                                          <p:spTgt spid="409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02">
                                            <p:txEl>
                                              <p:pRg st="2" end="2"/>
                                            </p:txEl>
                                          </p:spTgt>
                                        </p:tgtEl>
                                        <p:attrNameLst>
                                          <p:attrName>style.visibility</p:attrName>
                                        </p:attrNameLst>
                                      </p:cBhvr>
                                      <p:to>
                                        <p:strVal val="visible"/>
                                      </p:to>
                                    </p:set>
                                    <p:animEffect transition="in" filter="fade">
                                      <p:cBhvr>
                                        <p:cTn id="17" dur="2000"/>
                                        <p:tgtEl>
                                          <p:spTgt spid="4096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02">
                                            <p:txEl>
                                              <p:pRg st="3" end="3"/>
                                            </p:txEl>
                                          </p:spTgt>
                                        </p:tgtEl>
                                        <p:attrNameLst>
                                          <p:attrName>style.visibility</p:attrName>
                                        </p:attrNameLst>
                                      </p:cBhvr>
                                      <p:to>
                                        <p:strVal val="visible"/>
                                      </p:to>
                                    </p:set>
                                    <p:animEffect transition="in" filter="fade">
                                      <p:cBhvr>
                                        <p:cTn id="22" dur="2000"/>
                                        <p:tgtEl>
                                          <p:spTgt spid="409602">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9602">
                                            <p:txEl>
                                              <p:pRg st="4" end="4"/>
                                            </p:txEl>
                                          </p:spTgt>
                                        </p:tgtEl>
                                        <p:attrNameLst>
                                          <p:attrName>style.visibility</p:attrName>
                                        </p:attrNameLst>
                                      </p:cBhvr>
                                      <p:to>
                                        <p:strVal val="visible"/>
                                      </p:to>
                                    </p:set>
                                    <p:animEffect transition="in" filter="fade">
                                      <p:cBhvr>
                                        <p:cTn id="25" dur="2000"/>
                                        <p:tgtEl>
                                          <p:spTgt spid="409602">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9602">
                                            <p:txEl>
                                              <p:pRg st="5" end="5"/>
                                            </p:txEl>
                                          </p:spTgt>
                                        </p:tgtEl>
                                        <p:attrNameLst>
                                          <p:attrName>style.visibility</p:attrName>
                                        </p:attrNameLst>
                                      </p:cBhvr>
                                      <p:to>
                                        <p:strVal val="visible"/>
                                      </p:to>
                                    </p:set>
                                    <p:animEffect transition="in" filter="fade">
                                      <p:cBhvr>
                                        <p:cTn id="28" dur="2000"/>
                                        <p:tgtEl>
                                          <p:spTgt spid="409602">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9602">
                                            <p:txEl>
                                              <p:pRg st="6" end="6"/>
                                            </p:txEl>
                                          </p:spTgt>
                                        </p:tgtEl>
                                        <p:attrNameLst>
                                          <p:attrName>style.visibility</p:attrName>
                                        </p:attrNameLst>
                                      </p:cBhvr>
                                      <p:to>
                                        <p:strVal val="visible"/>
                                      </p:to>
                                    </p:set>
                                    <p:animEffect transition="in" filter="fade">
                                      <p:cBhvr>
                                        <p:cTn id="31" dur="2000"/>
                                        <p:tgtEl>
                                          <p:spTgt spid="409602">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09602">
                                            <p:txEl>
                                              <p:pRg st="7" end="7"/>
                                            </p:txEl>
                                          </p:spTgt>
                                        </p:tgtEl>
                                        <p:attrNameLst>
                                          <p:attrName>style.visibility</p:attrName>
                                        </p:attrNameLst>
                                      </p:cBhvr>
                                      <p:to>
                                        <p:strVal val="visible"/>
                                      </p:to>
                                    </p:set>
                                    <p:animEffect transition="in" filter="fade">
                                      <p:cBhvr>
                                        <p:cTn id="36" dur="2000"/>
                                        <p:tgtEl>
                                          <p:spTgt spid="409602">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09602">
                                            <p:txEl>
                                              <p:pRg st="9" end="9"/>
                                            </p:txEl>
                                          </p:spTgt>
                                        </p:tgtEl>
                                        <p:attrNameLst>
                                          <p:attrName>style.visibility</p:attrName>
                                        </p:attrNameLst>
                                      </p:cBhvr>
                                      <p:to>
                                        <p:strVal val="visible"/>
                                      </p:to>
                                    </p:set>
                                    <p:animEffect transition="in" filter="fade">
                                      <p:cBhvr>
                                        <p:cTn id="41" dur="2000"/>
                                        <p:tgtEl>
                                          <p:spTgt spid="40960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8" y="800100"/>
            <a:ext cx="747712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5370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038" y="152400"/>
            <a:ext cx="8542362" cy="685800"/>
          </a:xfrm>
        </p:spPr>
        <p:txBody>
          <a:bodyPr>
            <a:normAutofit fontScale="90000"/>
          </a:bodyPr>
          <a:lstStyle/>
          <a:p>
            <a:pPr algn="ctr"/>
            <a:r>
              <a:rPr lang="en-US" sz="4000" b="1" dirty="0" smtClean="0">
                <a:solidFill>
                  <a:srgbClr val="C00000"/>
                </a:solidFill>
              </a:rPr>
              <a:t>RECOMMENDATIONS</a:t>
            </a:r>
            <a:endParaRPr lang="en-US" sz="4000" b="1" dirty="0">
              <a:solidFill>
                <a:srgbClr val="C00000"/>
              </a:solidFill>
            </a:endParaRPr>
          </a:p>
        </p:txBody>
      </p:sp>
      <p:sp>
        <p:nvSpPr>
          <p:cNvPr id="3" name="Content Placeholder 2"/>
          <p:cNvSpPr>
            <a:spLocks noGrp="1"/>
          </p:cNvSpPr>
          <p:nvPr>
            <p:ph idx="1"/>
          </p:nvPr>
        </p:nvSpPr>
        <p:spPr>
          <a:xfrm>
            <a:off x="373038" y="838200"/>
            <a:ext cx="8466162" cy="5638800"/>
          </a:xfrm>
        </p:spPr>
        <p:txBody>
          <a:bodyPr>
            <a:normAutofit fontScale="62500" lnSpcReduction="20000"/>
          </a:bodyPr>
          <a:lstStyle/>
          <a:p>
            <a:pPr marL="0" indent="0">
              <a:buNone/>
            </a:pPr>
            <a:r>
              <a:rPr lang="en-US" sz="4500" b="1" dirty="0" smtClean="0">
                <a:solidFill>
                  <a:srgbClr val="7030A0"/>
                </a:solidFill>
              </a:rPr>
              <a:t>General “leapfrogging” approach</a:t>
            </a:r>
            <a:r>
              <a:rPr lang="en-US" sz="4500" dirty="0" smtClean="0"/>
              <a:t>: Continued </a:t>
            </a:r>
            <a:r>
              <a:rPr lang="en-US" sz="4500" dirty="0"/>
              <a:t>emphasis on </a:t>
            </a:r>
            <a:r>
              <a:rPr lang="en-US" sz="4500" dirty="0" smtClean="0"/>
              <a:t>Stewardship and Governance</a:t>
            </a:r>
            <a:r>
              <a:rPr lang="en-US" sz="4500" dirty="0"/>
              <a:t>, </a:t>
            </a:r>
            <a:r>
              <a:rPr lang="en-US" sz="4500" dirty="0" smtClean="0"/>
              <a:t>ERM, Internal Controls</a:t>
            </a:r>
          </a:p>
          <a:p>
            <a:pPr marL="0" indent="0">
              <a:buNone/>
            </a:pPr>
            <a:r>
              <a:rPr lang="en-US" sz="1900" dirty="0" smtClean="0"/>
              <a:t> </a:t>
            </a:r>
          </a:p>
          <a:p>
            <a:r>
              <a:rPr lang="en-US" sz="4500" dirty="0" smtClean="0"/>
              <a:t>Accountability metrics, transparency, enforcement—disclosure strategies: “the said and the unsaid,” understanding feedback versus measurement </a:t>
            </a:r>
            <a:endParaRPr lang="en-US" sz="4500" dirty="0"/>
          </a:p>
          <a:p>
            <a:pPr lvl="1"/>
            <a:r>
              <a:rPr lang="en-US" sz="3800" b="1" i="1" dirty="0" smtClean="0">
                <a:solidFill>
                  <a:srgbClr val="00B050"/>
                </a:solidFill>
              </a:rPr>
              <a:t>Regulatory imperative 1: </a:t>
            </a:r>
            <a:r>
              <a:rPr lang="en-US" sz="3800" dirty="0" smtClean="0"/>
              <a:t>Experimentation </a:t>
            </a:r>
            <a:r>
              <a:rPr lang="en-US" sz="3800" dirty="0"/>
              <a:t>necessary to strike optimal balance among competing sets of stakeholders with conflicting priorities </a:t>
            </a:r>
            <a:endParaRPr lang="en-US" sz="3800" dirty="0" smtClean="0"/>
          </a:p>
          <a:p>
            <a:pPr lvl="1"/>
            <a:r>
              <a:rPr lang="en-US" sz="3800" b="1" i="1" dirty="0" smtClean="0">
                <a:solidFill>
                  <a:srgbClr val="00B050"/>
                </a:solidFill>
              </a:rPr>
              <a:t>Regulatory imperative 2: </a:t>
            </a:r>
            <a:r>
              <a:rPr lang="en-US" sz="3800" dirty="0" smtClean="0"/>
              <a:t>Need safe harbors and litigation shields to explore and protect innovations in financial reporting, disclosure for accountability</a:t>
            </a:r>
          </a:p>
          <a:p>
            <a:pPr marL="0" indent="0">
              <a:buNone/>
            </a:pPr>
            <a:endParaRPr lang="en-US" sz="2600" dirty="0"/>
          </a:p>
          <a:p>
            <a:pPr marL="0" indent="0">
              <a:buNone/>
            </a:pPr>
            <a:r>
              <a:rPr lang="en-US" sz="4500" b="1" dirty="0" smtClean="0">
                <a:solidFill>
                  <a:srgbClr val="FF0000"/>
                </a:solidFill>
              </a:rPr>
              <a:t>Regulatory capture </a:t>
            </a:r>
            <a:r>
              <a:rPr lang="en-US" sz="4500" dirty="0" smtClean="0"/>
              <a:t>is a reality, and </a:t>
            </a:r>
            <a:r>
              <a:rPr lang="en-US" sz="4500" b="1" dirty="0" smtClean="0">
                <a:solidFill>
                  <a:srgbClr val="7030A0"/>
                </a:solidFill>
              </a:rPr>
              <a:t>regulatory </a:t>
            </a:r>
            <a:r>
              <a:rPr lang="en-US" sz="4500" b="1" dirty="0">
                <a:solidFill>
                  <a:srgbClr val="7030A0"/>
                </a:solidFill>
              </a:rPr>
              <a:t>overload</a:t>
            </a:r>
            <a:r>
              <a:rPr lang="en-US" sz="4500" dirty="0">
                <a:solidFill>
                  <a:srgbClr val="7030A0"/>
                </a:solidFill>
              </a:rPr>
              <a:t> </a:t>
            </a:r>
            <a:r>
              <a:rPr lang="en-US" sz="4500" dirty="0"/>
              <a:t>is a </a:t>
            </a:r>
            <a:r>
              <a:rPr lang="en-US" sz="4500" dirty="0" smtClean="0"/>
              <a:t>real </a:t>
            </a:r>
            <a:r>
              <a:rPr lang="en-US" sz="4500" dirty="0"/>
              <a:t>danger to smaller organizations and non-profits</a:t>
            </a:r>
            <a:r>
              <a:rPr lang="en-US" sz="4500" dirty="0" smtClean="0"/>
              <a:t>: </a:t>
            </a:r>
            <a:r>
              <a:rPr lang="en-US" sz="4500" dirty="0"/>
              <a:t>laws with unintended consequences</a:t>
            </a:r>
            <a:r>
              <a:rPr lang="en-US" sz="4500" dirty="0" smtClean="0"/>
              <a:t>!</a:t>
            </a:r>
            <a:endParaRPr lang="en-US" sz="4000" dirty="0"/>
          </a:p>
          <a:p>
            <a:pPr marL="0" indent="0">
              <a:buNone/>
            </a:pPr>
            <a:endParaRPr lang="en-US" sz="4000" b="1" dirty="0"/>
          </a:p>
        </p:txBody>
      </p:sp>
    </p:spTree>
    <p:extLst>
      <p:ext uri="{BB962C8B-B14F-4D97-AF65-F5344CB8AC3E}">
        <p14:creationId xmlns:p14="http://schemas.microsoft.com/office/powerpoint/2010/main" val="2728784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038" y="152400"/>
            <a:ext cx="8542362" cy="685800"/>
          </a:xfrm>
        </p:spPr>
        <p:txBody>
          <a:bodyPr>
            <a:normAutofit fontScale="90000"/>
          </a:bodyPr>
          <a:lstStyle/>
          <a:p>
            <a:pPr algn="ctr"/>
            <a:r>
              <a:rPr lang="en-US" sz="4000" b="1" dirty="0" smtClean="0">
                <a:solidFill>
                  <a:srgbClr val="C00000"/>
                </a:solidFill>
              </a:rPr>
              <a:t>Concluding Remarks</a:t>
            </a:r>
            <a:endParaRPr lang="en-US" sz="4000" b="1" dirty="0">
              <a:solidFill>
                <a:srgbClr val="C00000"/>
              </a:solidFill>
            </a:endParaRPr>
          </a:p>
        </p:txBody>
      </p:sp>
      <p:sp>
        <p:nvSpPr>
          <p:cNvPr id="3" name="Content Placeholder 2"/>
          <p:cNvSpPr>
            <a:spLocks noGrp="1"/>
          </p:cNvSpPr>
          <p:nvPr>
            <p:ph idx="1"/>
          </p:nvPr>
        </p:nvSpPr>
        <p:spPr>
          <a:xfrm>
            <a:off x="373038" y="838200"/>
            <a:ext cx="8542362" cy="5638800"/>
          </a:xfrm>
        </p:spPr>
        <p:txBody>
          <a:bodyPr>
            <a:normAutofit fontScale="92500"/>
          </a:bodyPr>
          <a:lstStyle/>
          <a:p>
            <a:pPr marL="0" indent="0">
              <a:buNone/>
            </a:pPr>
            <a:r>
              <a:rPr lang="en-US" sz="3000" b="1" dirty="0" smtClean="0">
                <a:solidFill>
                  <a:srgbClr val="0070C0"/>
                </a:solidFill>
              </a:rPr>
              <a:t>“Stability-plasticity” dilemma</a:t>
            </a:r>
            <a:r>
              <a:rPr lang="en-US" sz="3000" dirty="0" smtClean="0"/>
              <a:t>: ensuring continuity with change, adaptation with growth</a:t>
            </a:r>
          </a:p>
          <a:p>
            <a:pPr marL="0" indent="0">
              <a:spcBef>
                <a:spcPts val="0"/>
              </a:spcBef>
              <a:buNone/>
            </a:pPr>
            <a:endParaRPr lang="en-US" sz="1600" dirty="0" smtClean="0"/>
          </a:p>
          <a:p>
            <a:pPr marL="0" indent="0">
              <a:buNone/>
            </a:pPr>
            <a:r>
              <a:rPr lang="en-US" sz="3600" b="1" dirty="0" smtClean="0">
                <a:solidFill>
                  <a:srgbClr val="C00000"/>
                </a:solidFill>
              </a:rPr>
              <a:t>“It is the perfectly adapted species that is the first to perish when the environment changes.” </a:t>
            </a:r>
            <a:r>
              <a:rPr lang="en-US" sz="1100" dirty="0" smtClean="0">
                <a:solidFill>
                  <a:srgbClr val="7030A0"/>
                </a:solidFill>
              </a:rPr>
              <a:t>	</a:t>
            </a:r>
          </a:p>
          <a:p>
            <a:pPr marL="0" indent="0">
              <a:buNone/>
            </a:pPr>
            <a:r>
              <a:rPr lang="en-US" sz="3600" dirty="0" smtClean="0"/>
              <a:t>     </a:t>
            </a:r>
            <a:r>
              <a:rPr lang="en-US" sz="3600" b="1" dirty="0" smtClean="0">
                <a:solidFill>
                  <a:srgbClr val="7030A0"/>
                </a:solidFill>
              </a:rPr>
              <a:t>--</a:t>
            </a:r>
            <a:r>
              <a:rPr lang="en-US" sz="3000" b="1" dirty="0" smtClean="0">
                <a:solidFill>
                  <a:srgbClr val="7030A0"/>
                </a:solidFill>
              </a:rPr>
              <a:t>Arnold J. Toynbee (1889-1975), Oxford professor</a:t>
            </a:r>
          </a:p>
          <a:p>
            <a:pPr marL="0" indent="0">
              <a:spcBef>
                <a:spcPts val="0"/>
              </a:spcBef>
              <a:buNone/>
            </a:pPr>
            <a:endParaRPr lang="en-US" sz="1700" dirty="0" smtClean="0"/>
          </a:p>
          <a:p>
            <a:pPr marL="0" indent="0">
              <a:buNone/>
            </a:pPr>
            <a:r>
              <a:rPr lang="en-US" sz="3000" dirty="0" smtClean="0"/>
              <a:t>&gt; Once </a:t>
            </a:r>
            <a:r>
              <a:rPr lang="en-US" sz="3000" dirty="0"/>
              <a:t>the right set of </a:t>
            </a:r>
            <a:r>
              <a:rPr lang="en-US" sz="3000" dirty="0" smtClean="0"/>
              <a:t>key risk and key performance metrics </a:t>
            </a:r>
            <a:r>
              <a:rPr lang="en-US" sz="3000" dirty="0"/>
              <a:t>has been identified, </a:t>
            </a:r>
            <a:r>
              <a:rPr lang="en-US" sz="3000" dirty="0" smtClean="0"/>
              <a:t>an </a:t>
            </a:r>
            <a:r>
              <a:rPr lang="en-US" sz="3000" dirty="0"/>
              <a:t>interdisciplinary, more comprehensive </a:t>
            </a:r>
            <a:r>
              <a:rPr lang="en-US" sz="3000" dirty="0" smtClean="0"/>
              <a:t>“corporate governance </a:t>
            </a:r>
            <a:r>
              <a:rPr lang="en-US" sz="3000" dirty="0"/>
              <a:t>audit” may replace the financial statement audit of today…</a:t>
            </a:r>
          </a:p>
          <a:p>
            <a:pPr marL="0" indent="0">
              <a:buNone/>
            </a:pPr>
            <a:endParaRPr lang="en-US" sz="4000" b="1" dirty="0"/>
          </a:p>
        </p:txBody>
      </p:sp>
    </p:spTree>
    <p:extLst>
      <p:ext uri="{BB962C8B-B14F-4D97-AF65-F5344CB8AC3E}">
        <p14:creationId xmlns:p14="http://schemas.microsoft.com/office/powerpoint/2010/main" val="3421706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81000" y="990600"/>
            <a:ext cx="8229600" cy="5294313"/>
          </a:xfrm>
        </p:spPr>
        <p:txBody>
          <a:bodyPr>
            <a:noAutofit/>
          </a:bodyPr>
          <a:lstStyle/>
          <a:p>
            <a:pPr>
              <a:spcBef>
                <a:spcPts val="600"/>
              </a:spcBef>
            </a:pPr>
            <a:r>
              <a:rPr lang="en-US" sz="2800" dirty="0" smtClean="0"/>
              <a:t>Rigged markets: “Fraud on the market” hypothesis</a:t>
            </a:r>
          </a:p>
          <a:p>
            <a:pPr>
              <a:spcBef>
                <a:spcPts val="600"/>
              </a:spcBef>
            </a:pPr>
            <a:r>
              <a:rPr lang="en-US" sz="2800" dirty="0" smtClean="0"/>
              <a:t>Common sense: Every fraud has person(s) behind it!</a:t>
            </a:r>
          </a:p>
          <a:p>
            <a:pPr>
              <a:spcBef>
                <a:spcPts val="600"/>
              </a:spcBef>
            </a:pPr>
            <a:r>
              <a:rPr lang="en-US" sz="2800" dirty="0" smtClean="0"/>
              <a:t>Why </a:t>
            </a:r>
            <a:r>
              <a:rPr lang="en-US" sz="2800" dirty="0"/>
              <a:t>it is critical to “think like a crook to catch a crook” (behavioral forensics parallels computer forensics and financial forensics) </a:t>
            </a:r>
          </a:p>
          <a:p>
            <a:pPr>
              <a:spcBef>
                <a:spcPts val="600"/>
              </a:spcBef>
            </a:pPr>
            <a:r>
              <a:rPr lang="en-US" sz="2800" dirty="0"/>
              <a:t>Psychology, </a:t>
            </a:r>
            <a:r>
              <a:rPr lang="en-US" sz="2800" dirty="0" smtClean="0"/>
              <a:t>sociology/criminology</a:t>
            </a:r>
            <a:r>
              <a:rPr lang="en-US" sz="2800" dirty="0"/>
              <a:t>, </a:t>
            </a:r>
            <a:r>
              <a:rPr lang="en-US" sz="2800" dirty="0" smtClean="0"/>
              <a:t>anthropology: behavioral sciences, underlying </a:t>
            </a:r>
            <a:r>
              <a:rPr lang="en-US" sz="2800" dirty="0"/>
              <a:t>theories of </a:t>
            </a:r>
            <a:r>
              <a:rPr lang="en-US" sz="2800" dirty="0" smtClean="0"/>
              <a:t>causation</a:t>
            </a:r>
          </a:p>
          <a:p>
            <a:pPr>
              <a:spcBef>
                <a:spcPts val="600"/>
              </a:spcBef>
            </a:pPr>
            <a:r>
              <a:rPr lang="en-US" sz="2800" dirty="0" smtClean="0"/>
              <a:t>“It’s all greed” attribution is NOT helpful</a:t>
            </a:r>
            <a:endParaRPr lang="en-US" sz="2800" dirty="0"/>
          </a:p>
          <a:p>
            <a:pPr>
              <a:spcBef>
                <a:spcPts val="600"/>
              </a:spcBef>
            </a:pPr>
            <a:r>
              <a:rPr lang="en-US" sz="2800" dirty="0"/>
              <a:t>You cannot improve a (detection/response) process unless you first understand </a:t>
            </a:r>
            <a:r>
              <a:rPr lang="en-US" sz="2800" dirty="0" smtClean="0"/>
              <a:t>it</a:t>
            </a:r>
          </a:p>
          <a:p>
            <a:pPr>
              <a:spcBef>
                <a:spcPts val="600"/>
              </a:spcBef>
            </a:pPr>
            <a:r>
              <a:rPr lang="en-US" sz="2800" dirty="0" smtClean="0"/>
              <a:t>Psychological architecture of corporate governance</a:t>
            </a:r>
            <a:endParaRPr lang="en-US" sz="2800" dirty="0"/>
          </a:p>
          <a:p>
            <a:pPr>
              <a:spcBef>
                <a:spcPts val="600"/>
              </a:spcBef>
            </a:pPr>
            <a:endParaRPr lang="en-US" sz="4000" dirty="0" smtClean="0"/>
          </a:p>
        </p:txBody>
      </p:sp>
      <p:sp>
        <p:nvSpPr>
          <p:cNvPr id="409603" name="Rectangle 3"/>
          <p:cNvSpPr>
            <a:spLocks noGrp="1" noChangeArrowheads="1"/>
          </p:cNvSpPr>
          <p:nvPr>
            <p:ph type="title"/>
          </p:nvPr>
        </p:nvSpPr>
        <p:spPr>
          <a:xfrm>
            <a:off x="0" y="0"/>
            <a:ext cx="9144000" cy="1143000"/>
          </a:xfrm>
          <a:noFill/>
          <a:ln/>
        </p:spPr>
        <p:txBody>
          <a:bodyPr>
            <a:normAutofit/>
          </a:bodyPr>
          <a:lstStyle/>
          <a:p>
            <a:pPr algn="ctr"/>
            <a:r>
              <a:rPr lang="en-US" sz="3600" b="1" dirty="0" smtClean="0">
                <a:solidFill>
                  <a:srgbClr val="C00000"/>
                </a:solidFill>
              </a:rPr>
              <a:t>Governance</a:t>
            </a:r>
            <a:r>
              <a:rPr lang="en-US" sz="3600" b="1" dirty="0">
                <a:solidFill>
                  <a:srgbClr val="C00000"/>
                </a:solidFill>
              </a:rPr>
              <a:t> </a:t>
            </a:r>
            <a:r>
              <a:rPr lang="en-US" sz="3600" b="1" dirty="0" smtClean="0">
                <a:solidFill>
                  <a:srgbClr val="C00000"/>
                </a:solidFill>
              </a:rPr>
              <a:t>and the Psychology of Fraud</a:t>
            </a:r>
            <a:endParaRPr lang="en-US" sz="3600" b="1" kern="1200" dirty="0" smtClean="0">
              <a:solidFill>
                <a:srgbClr val="C00000"/>
              </a:solidFill>
            </a:endParaRPr>
          </a:p>
        </p:txBody>
      </p:sp>
    </p:spTree>
    <p:extLst>
      <p:ext uri="{BB962C8B-B14F-4D97-AF65-F5344CB8AC3E}">
        <p14:creationId xmlns:p14="http://schemas.microsoft.com/office/powerpoint/2010/main" val="246599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2">
                                            <p:txEl>
                                              <p:pRg st="1" end="1"/>
                                            </p:txEl>
                                          </p:spTgt>
                                        </p:tgtEl>
                                        <p:attrNameLst>
                                          <p:attrName>style.visibility</p:attrName>
                                        </p:attrNameLst>
                                      </p:cBhvr>
                                      <p:to>
                                        <p:strVal val="visible"/>
                                      </p:to>
                                    </p:set>
                                    <p:animEffect transition="in" filter="fade">
                                      <p:cBhvr>
                                        <p:cTn id="12" dur="2000"/>
                                        <p:tgtEl>
                                          <p:spTgt spid="409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02">
                                            <p:txEl>
                                              <p:pRg st="2" end="2"/>
                                            </p:txEl>
                                          </p:spTgt>
                                        </p:tgtEl>
                                        <p:attrNameLst>
                                          <p:attrName>style.visibility</p:attrName>
                                        </p:attrNameLst>
                                      </p:cBhvr>
                                      <p:to>
                                        <p:strVal val="visible"/>
                                      </p:to>
                                    </p:set>
                                    <p:animEffect transition="in" filter="fade">
                                      <p:cBhvr>
                                        <p:cTn id="17" dur="2000"/>
                                        <p:tgtEl>
                                          <p:spTgt spid="4096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02">
                                            <p:txEl>
                                              <p:pRg st="3" end="3"/>
                                            </p:txEl>
                                          </p:spTgt>
                                        </p:tgtEl>
                                        <p:attrNameLst>
                                          <p:attrName>style.visibility</p:attrName>
                                        </p:attrNameLst>
                                      </p:cBhvr>
                                      <p:to>
                                        <p:strVal val="visible"/>
                                      </p:to>
                                    </p:set>
                                    <p:animEffect transition="in" filter="fade">
                                      <p:cBhvr>
                                        <p:cTn id="22" dur="2000"/>
                                        <p:tgtEl>
                                          <p:spTgt spid="4096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602">
                                            <p:txEl>
                                              <p:pRg st="4" end="4"/>
                                            </p:txEl>
                                          </p:spTgt>
                                        </p:tgtEl>
                                        <p:attrNameLst>
                                          <p:attrName>style.visibility</p:attrName>
                                        </p:attrNameLst>
                                      </p:cBhvr>
                                      <p:to>
                                        <p:strVal val="visible"/>
                                      </p:to>
                                    </p:set>
                                    <p:animEffect transition="in" filter="fade">
                                      <p:cBhvr>
                                        <p:cTn id="27" dur="2000"/>
                                        <p:tgtEl>
                                          <p:spTgt spid="40960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9602">
                                            <p:txEl>
                                              <p:pRg st="5" end="5"/>
                                            </p:txEl>
                                          </p:spTgt>
                                        </p:tgtEl>
                                        <p:attrNameLst>
                                          <p:attrName>style.visibility</p:attrName>
                                        </p:attrNameLst>
                                      </p:cBhvr>
                                      <p:to>
                                        <p:strVal val="visible"/>
                                      </p:to>
                                    </p:set>
                                    <p:animEffect transition="in" filter="fade">
                                      <p:cBhvr>
                                        <p:cTn id="32" dur="2000"/>
                                        <p:tgtEl>
                                          <p:spTgt spid="40960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9602">
                                            <p:txEl>
                                              <p:pRg st="6" end="6"/>
                                            </p:txEl>
                                          </p:spTgt>
                                        </p:tgtEl>
                                        <p:attrNameLst>
                                          <p:attrName>style.visibility</p:attrName>
                                        </p:attrNameLst>
                                      </p:cBhvr>
                                      <p:to>
                                        <p:strVal val="visible"/>
                                      </p:to>
                                    </p:set>
                                    <p:animEffect transition="in" filter="fade">
                                      <p:cBhvr>
                                        <p:cTn id="37" dur="2000"/>
                                        <p:tgtEl>
                                          <p:spTgt spid="40960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81000" y="762000"/>
            <a:ext cx="8534400" cy="5715000"/>
          </a:xfrm>
        </p:spPr>
        <p:txBody>
          <a:bodyPr>
            <a:noAutofit/>
          </a:bodyPr>
          <a:lstStyle/>
          <a:p>
            <a:pPr>
              <a:spcBef>
                <a:spcPts val="0"/>
              </a:spcBef>
            </a:pPr>
            <a:r>
              <a:rPr lang="en-US" sz="2400" b="1" dirty="0" smtClean="0">
                <a:solidFill>
                  <a:srgbClr val="0070C0"/>
                </a:solidFill>
              </a:rPr>
              <a:t>Bad </a:t>
            </a:r>
            <a:r>
              <a:rPr lang="en-US" sz="2400" b="1" u="sng" dirty="0" smtClean="0">
                <a:solidFill>
                  <a:srgbClr val="0070C0"/>
                </a:solidFill>
              </a:rPr>
              <a:t>A</a:t>
            </a:r>
            <a:r>
              <a:rPr lang="en-US" sz="2400" b="1" dirty="0" smtClean="0">
                <a:solidFill>
                  <a:srgbClr val="0070C0"/>
                </a:solidFill>
              </a:rPr>
              <a:t>pple </a:t>
            </a:r>
            <a:r>
              <a:rPr lang="en-US" sz="2400" dirty="0" smtClean="0"/>
              <a:t>[N. Leeson, Barings Bank; J. </a:t>
            </a:r>
            <a:r>
              <a:rPr lang="en-US" sz="2400" dirty="0" err="1" smtClean="0"/>
              <a:t>Kerviel</a:t>
            </a:r>
            <a:r>
              <a:rPr lang="en-US" sz="2400" dirty="0" smtClean="0"/>
              <a:t>, </a:t>
            </a:r>
            <a:r>
              <a:rPr lang="en-US" sz="2400" dirty="0" err="1"/>
              <a:t>Société</a:t>
            </a:r>
            <a:r>
              <a:rPr lang="en-US" sz="2400" dirty="0"/>
              <a:t> </a:t>
            </a:r>
            <a:r>
              <a:rPr lang="en-US" sz="2400" dirty="0" err="1"/>
              <a:t>Générale</a:t>
            </a:r>
            <a:r>
              <a:rPr lang="en-US" sz="2400" dirty="0"/>
              <a:t> </a:t>
            </a:r>
            <a:endParaRPr lang="en-US" sz="2400" dirty="0" smtClean="0"/>
          </a:p>
          <a:p>
            <a:pPr lvl="1">
              <a:spcBef>
                <a:spcPts val="0"/>
              </a:spcBef>
            </a:pPr>
            <a:r>
              <a:rPr lang="en-US" sz="2400" dirty="0" smtClean="0"/>
              <a:t>Single “bad actor” attempting to steal or misrepresent information to further his /her financial standing</a:t>
            </a:r>
          </a:p>
          <a:p>
            <a:pPr lvl="1">
              <a:spcBef>
                <a:spcPts val="0"/>
              </a:spcBef>
            </a:pPr>
            <a:r>
              <a:rPr lang="en-US" sz="2400" dirty="0" smtClean="0"/>
              <a:t>The focus of most fraud risk management attention</a:t>
            </a:r>
          </a:p>
          <a:p>
            <a:pPr marL="457200" lvl="1" indent="0">
              <a:spcBef>
                <a:spcPts val="0"/>
              </a:spcBef>
              <a:buNone/>
            </a:pPr>
            <a:endParaRPr lang="en-US" sz="1600" dirty="0" smtClean="0"/>
          </a:p>
          <a:p>
            <a:pPr>
              <a:spcBef>
                <a:spcPts val="0"/>
              </a:spcBef>
            </a:pPr>
            <a:r>
              <a:rPr lang="en-US" sz="2400" b="1" dirty="0" smtClean="0">
                <a:solidFill>
                  <a:srgbClr val="7030A0"/>
                </a:solidFill>
              </a:rPr>
              <a:t>Bad </a:t>
            </a:r>
            <a:r>
              <a:rPr lang="en-US" sz="2400" b="1" u="sng" dirty="0" smtClean="0">
                <a:solidFill>
                  <a:srgbClr val="7030A0"/>
                </a:solidFill>
              </a:rPr>
              <a:t>B</a:t>
            </a:r>
            <a:r>
              <a:rPr lang="en-US" sz="2400" b="1" dirty="0" smtClean="0">
                <a:solidFill>
                  <a:srgbClr val="7030A0"/>
                </a:solidFill>
              </a:rPr>
              <a:t>ushel </a:t>
            </a:r>
            <a:r>
              <a:rPr lang="en-US" sz="2400" dirty="0" smtClean="0"/>
              <a:t>[groups of mercenary, predatory lenders, traders]</a:t>
            </a:r>
          </a:p>
          <a:p>
            <a:pPr lvl="1">
              <a:spcBef>
                <a:spcPts val="0"/>
              </a:spcBef>
            </a:pPr>
            <a:r>
              <a:rPr lang="en-US" sz="2400" dirty="0" smtClean="0"/>
              <a:t>Group of people within the organization conspire/collude</a:t>
            </a:r>
          </a:p>
          <a:p>
            <a:pPr lvl="1">
              <a:spcBef>
                <a:spcPts val="0"/>
              </a:spcBef>
            </a:pPr>
            <a:r>
              <a:rPr lang="en-US" sz="2400" dirty="0" smtClean="0"/>
              <a:t>Fraud is frequently a “</a:t>
            </a:r>
            <a:r>
              <a:rPr lang="en-US" sz="2400" dirty="0" err="1" smtClean="0"/>
              <a:t>teamsport</a:t>
            </a:r>
            <a:r>
              <a:rPr lang="en-US" sz="2400" dirty="0" smtClean="0"/>
              <a:t>” with accomplices</a:t>
            </a:r>
          </a:p>
          <a:p>
            <a:pPr lvl="1">
              <a:spcBef>
                <a:spcPts val="0"/>
              </a:spcBef>
            </a:pPr>
            <a:r>
              <a:rPr lang="en-US" sz="2400" dirty="0" smtClean="0"/>
              <a:t>“People-neutral” </a:t>
            </a:r>
            <a:r>
              <a:rPr lang="en-US" sz="2400" dirty="0"/>
              <a:t>i</a:t>
            </a:r>
            <a:r>
              <a:rPr lang="en-US" sz="2400" dirty="0" smtClean="0"/>
              <a:t>nternal controls get compromised</a:t>
            </a:r>
          </a:p>
          <a:p>
            <a:pPr lvl="1">
              <a:spcBef>
                <a:spcPts val="0"/>
              </a:spcBef>
            </a:pPr>
            <a:endParaRPr lang="en-US" sz="1600" dirty="0" smtClean="0"/>
          </a:p>
          <a:p>
            <a:pPr>
              <a:spcBef>
                <a:spcPts val="0"/>
              </a:spcBef>
            </a:pPr>
            <a:r>
              <a:rPr lang="en-US" sz="2400" b="1" dirty="0" smtClean="0">
                <a:solidFill>
                  <a:srgbClr val="C00000"/>
                </a:solidFill>
              </a:rPr>
              <a:t>Bad </a:t>
            </a:r>
            <a:r>
              <a:rPr lang="en-US" sz="2400" b="1" u="sng" dirty="0" smtClean="0">
                <a:solidFill>
                  <a:srgbClr val="C00000"/>
                </a:solidFill>
              </a:rPr>
              <a:t>C</a:t>
            </a:r>
            <a:r>
              <a:rPr lang="en-US" sz="2400" b="1" dirty="0" smtClean="0">
                <a:solidFill>
                  <a:srgbClr val="C00000"/>
                </a:solidFill>
              </a:rPr>
              <a:t>rop </a:t>
            </a:r>
            <a:r>
              <a:rPr lang="en-US" sz="2400" dirty="0" smtClean="0"/>
              <a:t>[LIBOR, forex rate rigging; pharma; bribery/corruption]</a:t>
            </a:r>
          </a:p>
          <a:p>
            <a:pPr lvl="1">
              <a:spcBef>
                <a:spcPts val="0"/>
              </a:spcBef>
            </a:pPr>
            <a:r>
              <a:rPr lang="en-US" sz="2400" dirty="0" smtClean="0"/>
              <a:t>Entire organization/industry afflicted by a culture of dishonesty and short term gain; compromised values</a:t>
            </a:r>
          </a:p>
          <a:p>
            <a:pPr lvl="1">
              <a:spcBef>
                <a:spcPts val="0"/>
              </a:spcBef>
            </a:pPr>
            <a:r>
              <a:rPr lang="en-US" sz="2400" dirty="0" smtClean="0"/>
              <a:t>Requires suspension of morals by individuals and reinforcement of unethical behavior </a:t>
            </a:r>
          </a:p>
        </p:txBody>
      </p:sp>
      <p:sp>
        <p:nvSpPr>
          <p:cNvPr id="409603" name="Rectangle 3"/>
          <p:cNvSpPr>
            <a:spLocks noGrp="1" noChangeArrowheads="1"/>
          </p:cNvSpPr>
          <p:nvPr>
            <p:ph type="title"/>
          </p:nvPr>
        </p:nvSpPr>
        <p:spPr>
          <a:xfrm>
            <a:off x="0" y="-204716"/>
            <a:ext cx="9144000" cy="1143000"/>
          </a:xfrm>
          <a:noFill/>
          <a:ln/>
        </p:spPr>
        <p:txBody>
          <a:bodyPr>
            <a:normAutofit/>
          </a:bodyPr>
          <a:lstStyle/>
          <a:p>
            <a:pPr algn="ctr"/>
            <a:r>
              <a:rPr lang="en-US" sz="3600" b="1" kern="1200" dirty="0" smtClean="0">
                <a:solidFill>
                  <a:srgbClr val="C00000"/>
                </a:solidFill>
              </a:rPr>
              <a:t>A.B.C. </a:t>
            </a:r>
            <a:r>
              <a:rPr lang="en-US" sz="3600" b="1" dirty="0">
                <a:solidFill>
                  <a:srgbClr val="C00000"/>
                </a:solidFill>
              </a:rPr>
              <a:t>T</a:t>
            </a:r>
            <a:r>
              <a:rPr lang="en-US" sz="3600" b="1" kern="1200" dirty="0" smtClean="0">
                <a:solidFill>
                  <a:srgbClr val="C00000"/>
                </a:solidFill>
              </a:rPr>
              <a:t>axonomy of Fraud</a:t>
            </a:r>
          </a:p>
        </p:txBody>
      </p:sp>
    </p:spTree>
    <p:extLst>
      <p:ext uri="{BB962C8B-B14F-4D97-AF65-F5344CB8AC3E}">
        <p14:creationId xmlns:p14="http://schemas.microsoft.com/office/powerpoint/2010/main" val="372990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602">
                                            <p:txEl>
                                              <p:pRg st="1" end="1"/>
                                            </p:txEl>
                                          </p:spTgt>
                                        </p:tgtEl>
                                        <p:attrNameLst>
                                          <p:attrName>style.visibility</p:attrName>
                                        </p:attrNameLst>
                                      </p:cBhvr>
                                      <p:to>
                                        <p:strVal val="visible"/>
                                      </p:to>
                                    </p:set>
                                    <p:animEffect transition="in" filter="fade">
                                      <p:cBhvr>
                                        <p:cTn id="10" dur="2000"/>
                                        <p:tgtEl>
                                          <p:spTgt spid="40960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602">
                                            <p:txEl>
                                              <p:pRg st="2" end="2"/>
                                            </p:txEl>
                                          </p:spTgt>
                                        </p:tgtEl>
                                        <p:attrNameLst>
                                          <p:attrName>style.visibility</p:attrName>
                                        </p:attrNameLst>
                                      </p:cBhvr>
                                      <p:to>
                                        <p:strVal val="visible"/>
                                      </p:to>
                                    </p:set>
                                    <p:animEffect transition="in" filter="fade">
                                      <p:cBhvr>
                                        <p:cTn id="13" dur="2000"/>
                                        <p:tgtEl>
                                          <p:spTgt spid="40960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09602">
                                            <p:txEl>
                                              <p:pRg st="4" end="4"/>
                                            </p:txEl>
                                          </p:spTgt>
                                        </p:tgtEl>
                                        <p:attrNameLst>
                                          <p:attrName>style.visibility</p:attrName>
                                        </p:attrNameLst>
                                      </p:cBhvr>
                                      <p:to>
                                        <p:strVal val="visible"/>
                                      </p:to>
                                    </p:set>
                                    <p:animEffect transition="in" filter="fade">
                                      <p:cBhvr>
                                        <p:cTn id="18" dur="2000"/>
                                        <p:tgtEl>
                                          <p:spTgt spid="409602">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09602">
                                            <p:txEl>
                                              <p:pRg st="5" end="5"/>
                                            </p:txEl>
                                          </p:spTgt>
                                        </p:tgtEl>
                                        <p:attrNameLst>
                                          <p:attrName>style.visibility</p:attrName>
                                        </p:attrNameLst>
                                      </p:cBhvr>
                                      <p:to>
                                        <p:strVal val="visible"/>
                                      </p:to>
                                    </p:set>
                                    <p:animEffect transition="in" filter="fade">
                                      <p:cBhvr>
                                        <p:cTn id="21" dur="2000"/>
                                        <p:tgtEl>
                                          <p:spTgt spid="409602">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9602">
                                            <p:txEl>
                                              <p:pRg st="6" end="6"/>
                                            </p:txEl>
                                          </p:spTgt>
                                        </p:tgtEl>
                                        <p:attrNameLst>
                                          <p:attrName>style.visibility</p:attrName>
                                        </p:attrNameLst>
                                      </p:cBhvr>
                                      <p:to>
                                        <p:strVal val="visible"/>
                                      </p:to>
                                    </p:set>
                                    <p:animEffect transition="in" filter="fade">
                                      <p:cBhvr>
                                        <p:cTn id="24" dur="2000"/>
                                        <p:tgtEl>
                                          <p:spTgt spid="409602">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09602">
                                            <p:txEl>
                                              <p:pRg st="7" end="7"/>
                                            </p:txEl>
                                          </p:spTgt>
                                        </p:tgtEl>
                                        <p:attrNameLst>
                                          <p:attrName>style.visibility</p:attrName>
                                        </p:attrNameLst>
                                      </p:cBhvr>
                                      <p:to>
                                        <p:strVal val="visible"/>
                                      </p:to>
                                    </p:set>
                                    <p:animEffect transition="in" filter="fade">
                                      <p:cBhvr>
                                        <p:cTn id="27" dur="2000"/>
                                        <p:tgtEl>
                                          <p:spTgt spid="40960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9602">
                                            <p:txEl>
                                              <p:pRg st="9" end="9"/>
                                            </p:txEl>
                                          </p:spTgt>
                                        </p:tgtEl>
                                        <p:attrNameLst>
                                          <p:attrName>style.visibility</p:attrName>
                                        </p:attrNameLst>
                                      </p:cBhvr>
                                      <p:to>
                                        <p:strVal val="visible"/>
                                      </p:to>
                                    </p:set>
                                    <p:animEffect transition="in" filter="fade">
                                      <p:cBhvr>
                                        <p:cTn id="32" dur="2000"/>
                                        <p:tgtEl>
                                          <p:spTgt spid="409602">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09602">
                                            <p:txEl>
                                              <p:pRg st="10" end="10"/>
                                            </p:txEl>
                                          </p:spTgt>
                                        </p:tgtEl>
                                        <p:attrNameLst>
                                          <p:attrName>style.visibility</p:attrName>
                                        </p:attrNameLst>
                                      </p:cBhvr>
                                      <p:to>
                                        <p:strVal val="visible"/>
                                      </p:to>
                                    </p:set>
                                    <p:animEffect transition="in" filter="fade">
                                      <p:cBhvr>
                                        <p:cTn id="35" dur="2000"/>
                                        <p:tgtEl>
                                          <p:spTgt spid="409602">
                                            <p:txEl>
                                              <p:pRg st="10" end="1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09602">
                                            <p:txEl>
                                              <p:pRg st="11" end="11"/>
                                            </p:txEl>
                                          </p:spTgt>
                                        </p:tgtEl>
                                        <p:attrNameLst>
                                          <p:attrName>style.visibility</p:attrName>
                                        </p:attrNameLst>
                                      </p:cBhvr>
                                      <p:to>
                                        <p:strVal val="visible"/>
                                      </p:to>
                                    </p:set>
                                    <p:animEffect transition="in" filter="fade">
                                      <p:cBhvr>
                                        <p:cTn id="38" dur="2000"/>
                                        <p:tgtEl>
                                          <p:spTgt spid="40960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04800" y="914400"/>
            <a:ext cx="8458200" cy="5791200"/>
          </a:xfrm>
        </p:spPr>
        <p:txBody>
          <a:bodyPr>
            <a:noAutofit/>
          </a:bodyPr>
          <a:lstStyle/>
          <a:p>
            <a:pPr marL="0" indent="0">
              <a:spcBef>
                <a:spcPts val="600"/>
              </a:spcBef>
              <a:buNone/>
            </a:pPr>
            <a:r>
              <a:rPr lang="en-US" sz="3600" b="1" dirty="0">
                <a:solidFill>
                  <a:srgbClr val="7030A0"/>
                </a:solidFill>
              </a:rPr>
              <a:t>Dr. Sridhar </a:t>
            </a:r>
            <a:r>
              <a:rPr lang="en-US" sz="3600" b="1" dirty="0" err="1" smtClean="0">
                <a:solidFill>
                  <a:srgbClr val="7030A0"/>
                </a:solidFill>
              </a:rPr>
              <a:t>Ramamoorti</a:t>
            </a:r>
            <a:r>
              <a:rPr lang="en-US" sz="3600" b="1" dirty="0" smtClean="0">
                <a:solidFill>
                  <a:srgbClr val="7030A0"/>
                </a:solidFill>
              </a:rPr>
              <a:t>, Member</a:t>
            </a:r>
          </a:p>
          <a:p>
            <a:pPr marL="0" indent="0">
              <a:spcBef>
                <a:spcPts val="600"/>
              </a:spcBef>
              <a:buNone/>
            </a:pPr>
            <a:r>
              <a:rPr lang="en-US" sz="3600" b="1" dirty="0" smtClean="0">
                <a:solidFill>
                  <a:srgbClr val="7030A0"/>
                </a:solidFill>
              </a:rPr>
              <a:t>U.S. PCAOB </a:t>
            </a:r>
            <a:r>
              <a:rPr lang="en-US" sz="3600" b="1" dirty="0">
                <a:solidFill>
                  <a:srgbClr val="7030A0"/>
                </a:solidFill>
              </a:rPr>
              <a:t>Standing Advisory </a:t>
            </a:r>
            <a:r>
              <a:rPr lang="en-US" sz="3600" b="1" dirty="0" smtClean="0">
                <a:solidFill>
                  <a:srgbClr val="7030A0"/>
                </a:solidFill>
              </a:rPr>
              <a:t>Group</a:t>
            </a:r>
            <a:r>
              <a:rPr lang="en-US" sz="3600" b="1" dirty="0"/>
              <a:t/>
            </a:r>
            <a:br>
              <a:rPr lang="en-US" sz="3600" b="1" dirty="0"/>
            </a:br>
            <a:r>
              <a:rPr lang="en-US" sz="3600" b="1" dirty="0"/>
              <a:t/>
            </a:r>
            <a:br>
              <a:rPr lang="en-US" sz="3600" b="1" dirty="0"/>
            </a:br>
            <a:r>
              <a:rPr lang="en-US" sz="3600" b="1" dirty="0">
                <a:solidFill>
                  <a:srgbClr val="C00000"/>
                </a:solidFill>
              </a:rPr>
              <a:t>Views expressed in this presentation are my own personal views and should not be attributed to nor assumed endorsed by either the </a:t>
            </a:r>
            <a:r>
              <a:rPr lang="en-US" sz="3600" b="1" dirty="0" smtClean="0">
                <a:solidFill>
                  <a:srgbClr val="C00000"/>
                </a:solidFill>
              </a:rPr>
              <a:t>Public Company Accounting Oversight Board </a:t>
            </a:r>
            <a:r>
              <a:rPr lang="en-US" sz="3600" b="1" dirty="0">
                <a:solidFill>
                  <a:srgbClr val="C00000"/>
                </a:solidFill>
              </a:rPr>
              <a:t>or the rest of the </a:t>
            </a:r>
            <a:r>
              <a:rPr lang="en-US" sz="3600" b="1" dirty="0" smtClean="0">
                <a:solidFill>
                  <a:srgbClr val="C00000"/>
                </a:solidFill>
              </a:rPr>
              <a:t>Standing Advisory Group (SAG) </a:t>
            </a:r>
            <a:r>
              <a:rPr lang="en-US" sz="3600" b="1" dirty="0">
                <a:solidFill>
                  <a:srgbClr val="C00000"/>
                </a:solidFill>
              </a:rPr>
              <a:t>membership.</a:t>
            </a:r>
          </a:p>
          <a:p>
            <a:pPr marL="0" indent="0">
              <a:spcBef>
                <a:spcPts val="600"/>
              </a:spcBef>
              <a:buNone/>
            </a:pPr>
            <a:endParaRPr lang="en-US" sz="2800" b="1" dirty="0"/>
          </a:p>
        </p:txBody>
      </p:sp>
      <p:sp>
        <p:nvSpPr>
          <p:cNvPr id="409603" name="Rectangle 3"/>
          <p:cNvSpPr>
            <a:spLocks noGrp="1" noChangeArrowheads="1"/>
          </p:cNvSpPr>
          <p:nvPr>
            <p:ph type="title"/>
          </p:nvPr>
        </p:nvSpPr>
        <p:spPr>
          <a:xfrm>
            <a:off x="0" y="0"/>
            <a:ext cx="9144000" cy="1143000"/>
          </a:xfrm>
          <a:noFill/>
          <a:ln/>
        </p:spPr>
        <p:txBody>
          <a:bodyPr/>
          <a:lstStyle/>
          <a:p>
            <a:pPr algn="ctr"/>
            <a:r>
              <a:rPr lang="en-US" b="1" dirty="0" smtClean="0">
                <a:solidFill>
                  <a:srgbClr val="C00000"/>
                </a:solidFill>
              </a:rPr>
              <a:t>DISCLAIMER</a:t>
            </a:r>
            <a:r>
              <a:rPr lang="en-US" b="1" kern="1200" dirty="0" smtClean="0">
                <a:solidFill>
                  <a:srgbClr val="C00000"/>
                </a:solidFill>
              </a:rPr>
              <a:t> </a:t>
            </a:r>
          </a:p>
        </p:txBody>
      </p:sp>
    </p:spTree>
    <p:extLst>
      <p:ext uri="{BB962C8B-B14F-4D97-AF65-F5344CB8AC3E}">
        <p14:creationId xmlns:p14="http://schemas.microsoft.com/office/powerpoint/2010/main" val="340359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2">
                                            <p:txEl>
                                              <p:pRg st="1" end="1"/>
                                            </p:txEl>
                                          </p:spTgt>
                                        </p:tgtEl>
                                        <p:attrNameLst>
                                          <p:attrName>style.visibility</p:attrName>
                                        </p:attrNameLst>
                                      </p:cBhvr>
                                      <p:to>
                                        <p:strVal val="visible"/>
                                      </p:to>
                                    </p:set>
                                    <p:animEffect transition="in" filter="fade">
                                      <p:cBhvr>
                                        <p:cTn id="12" dur="2000"/>
                                        <p:tgtEl>
                                          <p:spTgt spid="4096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04800" y="762000"/>
            <a:ext cx="8610600" cy="5943600"/>
          </a:xfrm>
        </p:spPr>
        <p:txBody>
          <a:bodyPr>
            <a:noAutofit/>
          </a:bodyPr>
          <a:lstStyle/>
          <a:p>
            <a:pPr>
              <a:spcBef>
                <a:spcPts val="600"/>
              </a:spcBef>
            </a:pPr>
            <a:r>
              <a:rPr lang="en-US" sz="2800" dirty="0" smtClean="0"/>
              <a:t>Souk al-</a:t>
            </a:r>
            <a:r>
              <a:rPr lang="en-US" sz="2800" dirty="0" err="1" smtClean="0"/>
              <a:t>Manakh</a:t>
            </a:r>
            <a:r>
              <a:rPr lang="en-US" sz="2800" dirty="0" smtClean="0"/>
              <a:t> crises in the 1977, 1982 periods</a:t>
            </a:r>
          </a:p>
          <a:p>
            <a:pPr>
              <a:spcBef>
                <a:spcPts val="600"/>
              </a:spcBef>
            </a:pPr>
            <a:r>
              <a:rPr lang="en-US" sz="2800" dirty="0" smtClean="0"/>
              <a:t>Creation of the Kuwait Stock Exchange in 1983</a:t>
            </a:r>
          </a:p>
          <a:p>
            <a:pPr>
              <a:spcBef>
                <a:spcPts val="600"/>
              </a:spcBef>
            </a:pPr>
            <a:r>
              <a:rPr lang="en-US" sz="2800" dirty="0" smtClean="0"/>
              <a:t>Wall Street financial crisis (2007-2009) exposed “market manipulation,” insider trading, and other problems </a:t>
            </a:r>
          </a:p>
          <a:p>
            <a:pPr>
              <a:spcBef>
                <a:spcPts val="600"/>
              </a:spcBef>
            </a:pPr>
            <a:r>
              <a:rPr lang="en-US" sz="2800" dirty="0" smtClean="0"/>
              <a:t>Establishment of CMA in 2010</a:t>
            </a:r>
          </a:p>
          <a:p>
            <a:pPr>
              <a:spcBef>
                <a:spcPts val="600"/>
              </a:spcBef>
            </a:pPr>
            <a:r>
              <a:rPr lang="en-US" sz="2800" dirty="0" smtClean="0"/>
              <a:t>Release of CMA Corporate Governance Rules in 2013</a:t>
            </a:r>
          </a:p>
          <a:p>
            <a:pPr>
              <a:spcBef>
                <a:spcPts val="600"/>
              </a:spcBef>
            </a:pPr>
            <a:r>
              <a:rPr lang="en-US" sz="2800" b="1" dirty="0" smtClean="0">
                <a:solidFill>
                  <a:srgbClr val="7030A0"/>
                </a:solidFill>
              </a:rPr>
              <a:t>Corporate Governance Symposium: 20 March 2016</a:t>
            </a:r>
          </a:p>
          <a:p>
            <a:pPr lvl="1">
              <a:spcBef>
                <a:spcPts val="600"/>
              </a:spcBef>
            </a:pPr>
            <a:r>
              <a:rPr lang="en-US" sz="2400" dirty="0" smtClean="0"/>
              <a:t>The “Leapfrogging” Approach: Learning from Others</a:t>
            </a:r>
          </a:p>
          <a:p>
            <a:pPr lvl="1">
              <a:spcBef>
                <a:spcPts val="600"/>
              </a:spcBef>
            </a:pPr>
            <a:r>
              <a:rPr lang="en-US" sz="2400" dirty="0" smtClean="0"/>
              <a:t>Reviewing existing laws and regulations</a:t>
            </a:r>
          </a:p>
          <a:p>
            <a:pPr lvl="1">
              <a:spcBef>
                <a:spcPts val="600"/>
              </a:spcBef>
            </a:pPr>
            <a:r>
              <a:rPr lang="en-US" sz="2400" dirty="0" smtClean="0"/>
              <a:t>Key performance indicators: quantitative and qualitative</a:t>
            </a:r>
          </a:p>
          <a:p>
            <a:pPr lvl="1">
              <a:spcBef>
                <a:spcPts val="600"/>
              </a:spcBef>
            </a:pPr>
            <a:r>
              <a:rPr lang="en-US" sz="2400" dirty="0" smtClean="0"/>
              <a:t>CMA: </a:t>
            </a:r>
            <a:r>
              <a:rPr lang="en-US" sz="2400" dirty="0"/>
              <a:t>P</a:t>
            </a:r>
            <a:r>
              <a:rPr lang="en-US" sz="2400" dirty="0" smtClean="0"/>
              <a:t>oised to become a model regulator, engaging in research, and accounting disclosure experimentation </a:t>
            </a:r>
            <a:endParaRPr lang="en-US" sz="2400" dirty="0"/>
          </a:p>
        </p:txBody>
      </p:sp>
      <p:sp>
        <p:nvSpPr>
          <p:cNvPr id="409603" name="Rectangle 3"/>
          <p:cNvSpPr>
            <a:spLocks noGrp="1" noChangeArrowheads="1"/>
          </p:cNvSpPr>
          <p:nvPr>
            <p:ph type="title"/>
          </p:nvPr>
        </p:nvSpPr>
        <p:spPr>
          <a:xfrm>
            <a:off x="0" y="0"/>
            <a:ext cx="9144000" cy="914400"/>
          </a:xfrm>
          <a:noFill/>
          <a:ln/>
        </p:spPr>
        <p:txBody>
          <a:bodyPr>
            <a:normAutofit/>
          </a:bodyPr>
          <a:lstStyle/>
          <a:p>
            <a:pPr algn="ctr"/>
            <a:r>
              <a:rPr lang="en-US" sz="3600" b="1" dirty="0" smtClean="0">
                <a:solidFill>
                  <a:srgbClr val="C00000"/>
                </a:solidFill>
              </a:rPr>
              <a:t>KUWAIT CMA: HISTORY </a:t>
            </a:r>
            <a:r>
              <a:rPr lang="en-US" sz="3600" b="1" kern="1200" dirty="0" smtClean="0">
                <a:solidFill>
                  <a:srgbClr val="C00000"/>
                </a:solidFill>
              </a:rPr>
              <a:t> </a:t>
            </a:r>
          </a:p>
        </p:txBody>
      </p:sp>
    </p:spTree>
    <p:extLst>
      <p:ext uri="{BB962C8B-B14F-4D97-AF65-F5344CB8AC3E}">
        <p14:creationId xmlns:p14="http://schemas.microsoft.com/office/powerpoint/2010/main" val="261601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2">
                                            <p:txEl>
                                              <p:pRg st="1" end="1"/>
                                            </p:txEl>
                                          </p:spTgt>
                                        </p:tgtEl>
                                        <p:attrNameLst>
                                          <p:attrName>style.visibility</p:attrName>
                                        </p:attrNameLst>
                                      </p:cBhvr>
                                      <p:to>
                                        <p:strVal val="visible"/>
                                      </p:to>
                                    </p:set>
                                    <p:animEffect transition="in" filter="fade">
                                      <p:cBhvr>
                                        <p:cTn id="12" dur="2000"/>
                                        <p:tgtEl>
                                          <p:spTgt spid="409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02">
                                            <p:txEl>
                                              <p:pRg st="2" end="2"/>
                                            </p:txEl>
                                          </p:spTgt>
                                        </p:tgtEl>
                                        <p:attrNameLst>
                                          <p:attrName>style.visibility</p:attrName>
                                        </p:attrNameLst>
                                      </p:cBhvr>
                                      <p:to>
                                        <p:strVal val="visible"/>
                                      </p:to>
                                    </p:set>
                                    <p:animEffect transition="in" filter="fade">
                                      <p:cBhvr>
                                        <p:cTn id="17" dur="2000"/>
                                        <p:tgtEl>
                                          <p:spTgt spid="4096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02">
                                            <p:txEl>
                                              <p:pRg st="3" end="3"/>
                                            </p:txEl>
                                          </p:spTgt>
                                        </p:tgtEl>
                                        <p:attrNameLst>
                                          <p:attrName>style.visibility</p:attrName>
                                        </p:attrNameLst>
                                      </p:cBhvr>
                                      <p:to>
                                        <p:strVal val="visible"/>
                                      </p:to>
                                    </p:set>
                                    <p:animEffect transition="in" filter="fade">
                                      <p:cBhvr>
                                        <p:cTn id="22" dur="2000"/>
                                        <p:tgtEl>
                                          <p:spTgt spid="4096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602">
                                            <p:txEl>
                                              <p:pRg st="4" end="4"/>
                                            </p:txEl>
                                          </p:spTgt>
                                        </p:tgtEl>
                                        <p:attrNameLst>
                                          <p:attrName>style.visibility</p:attrName>
                                        </p:attrNameLst>
                                      </p:cBhvr>
                                      <p:to>
                                        <p:strVal val="visible"/>
                                      </p:to>
                                    </p:set>
                                    <p:animEffect transition="in" filter="fade">
                                      <p:cBhvr>
                                        <p:cTn id="27" dur="2000"/>
                                        <p:tgtEl>
                                          <p:spTgt spid="40960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9602">
                                            <p:txEl>
                                              <p:pRg st="5" end="5"/>
                                            </p:txEl>
                                          </p:spTgt>
                                        </p:tgtEl>
                                        <p:attrNameLst>
                                          <p:attrName>style.visibility</p:attrName>
                                        </p:attrNameLst>
                                      </p:cBhvr>
                                      <p:to>
                                        <p:strVal val="visible"/>
                                      </p:to>
                                    </p:set>
                                    <p:animEffect transition="in" filter="fade">
                                      <p:cBhvr>
                                        <p:cTn id="32" dur="2000"/>
                                        <p:tgtEl>
                                          <p:spTgt spid="409602">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09602">
                                            <p:txEl>
                                              <p:pRg st="6" end="6"/>
                                            </p:txEl>
                                          </p:spTgt>
                                        </p:tgtEl>
                                        <p:attrNameLst>
                                          <p:attrName>style.visibility</p:attrName>
                                        </p:attrNameLst>
                                      </p:cBhvr>
                                      <p:to>
                                        <p:strVal val="visible"/>
                                      </p:to>
                                    </p:set>
                                    <p:animEffect transition="in" filter="fade">
                                      <p:cBhvr>
                                        <p:cTn id="35" dur="2000"/>
                                        <p:tgtEl>
                                          <p:spTgt spid="409602">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09602">
                                            <p:txEl>
                                              <p:pRg st="7" end="7"/>
                                            </p:txEl>
                                          </p:spTgt>
                                        </p:tgtEl>
                                        <p:attrNameLst>
                                          <p:attrName>style.visibility</p:attrName>
                                        </p:attrNameLst>
                                      </p:cBhvr>
                                      <p:to>
                                        <p:strVal val="visible"/>
                                      </p:to>
                                    </p:set>
                                    <p:animEffect transition="in" filter="fade">
                                      <p:cBhvr>
                                        <p:cTn id="38" dur="2000"/>
                                        <p:tgtEl>
                                          <p:spTgt spid="409602">
                                            <p:txEl>
                                              <p:pRg st="7" end="7"/>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09602">
                                            <p:txEl>
                                              <p:pRg st="8" end="8"/>
                                            </p:txEl>
                                          </p:spTgt>
                                        </p:tgtEl>
                                        <p:attrNameLst>
                                          <p:attrName>style.visibility</p:attrName>
                                        </p:attrNameLst>
                                      </p:cBhvr>
                                      <p:to>
                                        <p:strVal val="visible"/>
                                      </p:to>
                                    </p:set>
                                    <p:animEffect transition="in" filter="fade">
                                      <p:cBhvr>
                                        <p:cTn id="41" dur="2000"/>
                                        <p:tgtEl>
                                          <p:spTgt spid="409602">
                                            <p:txEl>
                                              <p:pRg st="8" end="8"/>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09602">
                                            <p:txEl>
                                              <p:pRg st="9" end="9"/>
                                            </p:txEl>
                                          </p:spTgt>
                                        </p:tgtEl>
                                        <p:attrNameLst>
                                          <p:attrName>style.visibility</p:attrName>
                                        </p:attrNameLst>
                                      </p:cBhvr>
                                      <p:to>
                                        <p:strVal val="visible"/>
                                      </p:to>
                                    </p:set>
                                    <p:animEffect transition="in" filter="fade">
                                      <p:cBhvr>
                                        <p:cTn id="44" dur="2000"/>
                                        <p:tgtEl>
                                          <p:spTgt spid="40960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04800" y="685800"/>
            <a:ext cx="8534400" cy="6019800"/>
          </a:xfrm>
        </p:spPr>
        <p:txBody>
          <a:bodyPr>
            <a:noAutofit/>
          </a:bodyPr>
          <a:lstStyle/>
          <a:p>
            <a:pPr marL="0" indent="0">
              <a:spcBef>
                <a:spcPts val="600"/>
              </a:spcBef>
              <a:buNone/>
            </a:pPr>
            <a:r>
              <a:rPr lang="en-US" sz="2000" b="1" u="sng" dirty="0" smtClean="0">
                <a:solidFill>
                  <a:srgbClr val="7030A0"/>
                </a:solidFill>
              </a:rPr>
              <a:t>CMA </a:t>
            </a:r>
            <a:r>
              <a:rPr lang="en-US" sz="2000" b="1" u="sng" dirty="0">
                <a:solidFill>
                  <a:srgbClr val="7030A0"/>
                </a:solidFill>
              </a:rPr>
              <a:t>Resolution No. 5 of 2013 on 27 June 2013</a:t>
            </a:r>
          </a:p>
          <a:p>
            <a:pPr marL="0" indent="0">
              <a:spcBef>
                <a:spcPts val="0"/>
              </a:spcBef>
              <a:buNone/>
            </a:pPr>
            <a:endParaRPr lang="en-US" sz="1600" dirty="0" smtClean="0"/>
          </a:p>
          <a:p>
            <a:pPr marL="0" indent="0">
              <a:spcBef>
                <a:spcPts val="0"/>
              </a:spcBef>
              <a:buNone/>
            </a:pPr>
            <a:r>
              <a:rPr lang="en-US" sz="1600" dirty="0" smtClean="0"/>
              <a:t>Rule </a:t>
            </a:r>
            <a:r>
              <a:rPr lang="en-US" sz="1600" dirty="0"/>
              <a:t>1: Strengthen Board Composition</a:t>
            </a:r>
          </a:p>
          <a:p>
            <a:pPr marL="0" indent="0">
              <a:spcBef>
                <a:spcPts val="0"/>
              </a:spcBef>
              <a:buNone/>
            </a:pPr>
            <a:endParaRPr lang="en-US" sz="1600" dirty="0"/>
          </a:p>
          <a:p>
            <a:pPr marL="0" indent="0">
              <a:spcBef>
                <a:spcPts val="0"/>
              </a:spcBef>
              <a:buNone/>
            </a:pPr>
            <a:r>
              <a:rPr lang="en-US" sz="1600" dirty="0"/>
              <a:t>Rule 2: Establish Clear Roles and Responsibilities</a:t>
            </a:r>
          </a:p>
          <a:p>
            <a:pPr marL="0" indent="0">
              <a:spcBef>
                <a:spcPts val="0"/>
              </a:spcBef>
              <a:buNone/>
            </a:pPr>
            <a:endParaRPr lang="en-US" sz="1600" dirty="0"/>
          </a:p>
          <a:p>
            <a:pPr marL="0" indent="0">
              <a:spcBef>
                <a:spcPts val="0"/>
              </a:spcBef>
              <a:buNone/>
            </a:pPr>
            <a:r>
              <a:rPr lang="en-US" sz="1600" dirty="0"/>
              <a:t>Rule 3: Recruiting Highly Qualifies Candidates for Board of Directors and Senior Management </a:t>
            </a:r>
          </a:p>
          <a:p>
            <a:pPr marL="0" indent="0">
              <a:spcBef>
                <a:spcPts val="0"/>
              </a:spcBef>
              <a:buNone/>
            </a:pPr>
            <a:endParaRPr lang="en-US" sz="1600" dirty="0"/>
          </a:p>
          <a:p>
            <a:pPr marL="0" indent="0">
              <a:spcBef>
                <a:spcPts val="0"/>
              </a:spcBef>
              <a:buNone/>
            </a:pPr>
            <a:r>
              <a:rPr lang="en-US" sz="1600" dirty="0"/>
              <a:t>Rule 4: Safeguard Integrity in Financial Reporting</a:t>
            </a:r>
          </a:p>
          <a:p>
            <a:pPr marL="0" indent="0">
              <a:spcBef>
                <a:spcPts val="0"/>
              </a:spcBef>
              <a:buNone/>
            </a:pPr>
            <a:endParaRPr lang="en-US" sz="1600" dirty="0"/>
          </a:p>
          <a:p>
            <a:pPr marL="0" indent="0">
              <a:spcBef>
                <a:spcPts val="0"/>
              </a:spcBef>
              <a:buNone/>
            </a:pPr>
            <a:r>
              <a:rPr lang="en-US" sz="1600" dirty="0"/>
              <a:t>Rule 5: Sound Systems of Risk Management and Internal Controls</a:t>
            </a:r>
          </a:p>
          <a:p>
            <a:pPr marL="0" indent="0">
              <a:spcBef>
                <a:spcPts val="0"/>
              </a:spcBef>
              <a:buNone/>
            </a:pPr>
            <a:endParaRPr lang="en-US" sz="1600" dirty="0"/>
          </a:p>
          <a:p>
            <a:pPr marL="0" indent="0">
              <a:spcBef>
                <a:spcPts val="0"/>
              </a:spcBef>
              <a:buNone/>
            </a:pPr>
            <a:r>
              <a:rPr lang="en-US" sz="1600" dirty="0"/>
              <a:t>Rule 6: Promote Ethical Standards and Responsible Conduct.</a:t>
            </a:r>
          </a:p>
          <a:p>
            <a:pPr marL="0" indent="0">
              <a:spcBef>
                <a:spcPts val="0"/>
              </a:spcBef>
              <a:buNone/>
            </a:pPr>
            <a:endParaRPr lang="en-US" sz="1600" dirty="0"/>
          </a:p>
          <a:p>
            <a:pPr marL="0" indent="0">
              <a:spcBef>
                <a:spcPts val="0"/>
              </a:spcBef>
              <a:buNone/>
            </a:pPr>
            <a:r>
              <a:rPr lang="en-US" sz="1600" dirty="0"/>
              <a:t>Rule 7: Ensure Timely and High Quality Disclosure</a:t>
            </a:r>
          </a:p>
          <a:p>
            <a:pPr marL="0" indent="0">
              <a:spcBef>
                <a:spcPts val="0"/>
              </a:spcBef>
              <a:buNone/>
            </a:pPr>
            <a:endParaRPr lang="en-US" sz="1600" dirty="0"/>
          </a:p>
          <a:p>
            <a:pPr marL="0" indent="0">
              <a:spcBef>
                <a:spcPts val="0"/>
              </a:spcBef>
              <a:buNone/>
            </a:pPr>
            <a:r>
              <a:rPr lang="en-US" sz="1600" dirty="0"/>
              <a:t>Rule 8: Respect The Rights of the Shareholders</a:t>
            </a:r>
          </a:p>
          <a:p>
            <a:pPr marL="0" indent="0">
              <a:spcBef>
                <a:spcPts val="0"/>
              </a:spcBef>
              <a:buNone/>
            </a:pPr>
            <a:endParaRPr lang="en-US" sz="1600" dirty="0"/>
          </a:p>
          <a:p>
            <a:pPr marL="0" indent="0">
              <a:spcBef>
                <a:spcPts val="0"/>
              </a:spcBef>
              <a:buNone/>
            </a:pPr>
            <a:r>
              <a:rPr lang="en-US" sz="1600" dirty="0"/>
              <a:t>Rule 9: Recognize the Legitimate Interests of the Stakeholders </a:t>
            </a:r>
          </a:p>
          <a:p>
            <a:pPr marL="0" indent="0">
              <a:spcBef>
                <a:spcPts val="0"/>
              </a:spcBef>
              <a:buNone/>
            </a:pPr>
            <a:endParaRPr lang="en-US" sz="1600" dirty="0"/>
          </a:p>
          <a:p>
            <a:pPr marL="0" indent="0">
              <a:spcBef>
                <a:spcPts val="0"/>
              </a:spcBef>
              <a:buNone/>
            </a:pPr>
            <a:r>
              <a:rPr lang="en-US" sz="1600" dirty="0"/>
              <a:t>Rule 10: Encourage Enhanced Performance</a:t>
            </a:r>
          </a:p>
          <a:p>
            <a:pPr marL="0" indent="0">
              <a:spcBef>
                <a:spcPts val="0"/>
              </a:spcBef>
              <a:buNone/>
            </a:pPr>
            <a:endParaRPr lang="en-US" sz="1600" dirty="0"/>
          </a:p>
          <a:p>
            <a:pPr marL="0" indent="0">
              <a:spcBef>
                <a:spcPts val="0"/>
              </a:spcBef>
              <a:buNone/>
            </a:pPr>
            <a:r>
              <a:rPr lang="en-US" sz="1600" dirty="0"/>
              <a:t>Rule 11: Importance of Social Responsibility </a:t>
            </a:r>
          </a:p>
          <a:p>
            <a:pPr marL="0" indent="0">
              <a:spcBef>
                <a:spcPts val="0"/>
              </a:spcBef>
              <a:buNone/>
            </a:pPr>
            <a:endParaRPr lang="en-US" sz="2800" dirty="0"/>
          </a:p>
        </p:txBody>
      </p:sp>
      <p:sp>
        <p:nvSpPr>
          <p:cNvPr id="409603" name="Rectangle 3"/>
          <p:cNvSpPr>
            <a:spLocks noGrp="1" noChangeArrowheads="1"/>
          </p:cNvSpPr>
          <p:nvPr>
            <p:ph type="title"/>
          </p:nvPr>
        </p:nvSpPr>
        <p:spPr>
          <a:xfrm>
            <a:off x="0" y="0"/>
            <a:ext cx="9144000" cy="914400"/>
          </a:xfrm>
          <a:noFill/>
          <a:ln/>
        </p:spPr>
        <p:txBody>
          <a:bodyPr>
            <a:normAutofit/>
          </a:bodyPr>
          <a:lstStyle/>
          <a:p>
            <a:pPr algn="ctr"/>
            <a:r>
              <a:rPr lang="en-US" sz="3600" b="1" dirty="0" smtClean="0">
                <a:solidFill>
                  <a:srgbClr val="C00000"/>
                </a:solidFill>
              </a:rPr>
              <a:t>KUWAIT CMA ON GOVERNANCE</a:t>
            </a:r>
            <a:r>
              <a:rPr lang="en-US" sz="3600" b="1" kern="1200" dirty="0" smtClean="0">
                <a:solidFill>
                  <a:srgbClr val="C00000"/>
                </a:solidFill>
              </a:rPr>
              <a:t> </a:t>
            </a:r>
          </a:p>
        </p:txBody>
      </p:sp>
    </p:spTree>
    <p:extLst>
      <p:ext uri="{BB962C8B-B14F-4D97-AF65-F5344CB8AC3E}">
        <p14:creationId xmlns:p14="http://schemas.microsoft.com/office/powerpoint/2010/main" val="2033006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04800" y="685800"/>
            <a:ext cx="8610600" cy="6019800"/>
          </a:xfrm>
        </p:spPr>
        <p:txBody>
          <a:bodyPr>
            <a:noAutofit/>
          </a:bodyPr>
          <a:lstStyle/>
          <a:p>
            <a:pPr>
              <a:spcBef>
                <a:spcPts val="600"/>
              </a:spcBef>
            </a:pPr>
            <a:r>
              <a:rPr lang="en-US" sz="2800" dirty="0" smtClean="0"/>
              <a:t>Call them “principles” not “rules”</a:t>
            </a:r>
          </a:p>
          <a:p>
            <a:pPr>
              <a:spcBef>
                <a:spcPts val="600"/>
              </a:spcBef>
            </a:pPr>
            <a:r>
              <a:rPr lang="en-US" sz="2800" dirty="0" smtClean="0"/>
              <a:t>Develop clear and objective metrics, qualitative and quantitative factors for feedback and assessment</a:t>
            </a:r>
          </a:p>
          <a:p>
            <a:pPr>
              <a:spcBef>
                <a:spcPts val="600"/>
              </a:spcBef>
            </a:pPr>
            <a:r>
              <a:rPr lang="en-US" sz="2800" dirty="0" smtClean="0"/>
              <a:t>Distinction between feedback and measurement</a:t>
            </a:r>
          </a:p>
          <a:p>
            <a:pPr>
              <a:spcBef>
                <a:spcPts val="600"/>
              </a:spcBef>
            </a:pPr>
            <a:r>
              <a:rPr lang="en-US" sz="2800" dirty="0" smtClean="0"/>
              <a:t>Be alert to “Gresham’s Law of Measurement”</a:t>
            </a:r>
          </a:p>
          <a:p>
            <a:pPr>
              <a:spcBef>
                <a:spcPts val="600"/>
              </a:spcBef>
            </a:pPr>
            <a:r>
              <a:rPr lang="en-US" sz="2800" dirty="0" smtClean="0"/>
              <a:t>Static vs. Dynamic, Lookback vs. Look-forward measures</a:t>
            </a:r>
          </a:p>
          <a:p>
            <a:pPr>
              <a:spcBef>
                <a:spcPts val="600"/>
              </a:spcBef>
            </a:pPr>
            <a:r>
              <a:rPr lang="en-US" sz="2800" dirty="0" smtClean="0"/>
              <a:t>Allow experimentation, conduct experimental economics, behavioral game theory research</a:t>
            </a:r>
          </a:p>
          <a:p>
            <a:pPr>
              <a:spcBef>
                <a:spcPts val="600"/>
              </a:spcBef>
            </a:pPr>
            <a:r>
              <a:rPr lang="en-US" sz="2800" dirty="0" smtClean="0"/>
              <a:t>Deploy Big </a:t>
            </a:r>
            <a:r>
              <a:rPr lang="en-US" sz="2800" dirty="0"/>
              <a:t>D</a:t>
            </a:r>
            <a:r>
              <a:rPr lang="en-US" sz="2800" dirty="0" smtClean="0"/>
              <a:t>ata Analytics and Continuous Monitoring</a:t>
            </a:r>
          </a:p>
          <a:p>
            <a:pPr>
              <a:spcBef>
                <a:spcPts val="600"/>
              </a:spcBef>
            </a:pPr>
            <a:r>
              <a:rPr lang="en-US" sz="2800" dirty="0" smtClean="0"/>
              <a:t>Gradual evolution into stability, growth, and adaptation</a:t>
            </a:r>
          </a:p>
          <a:p>
            <a:pPr marL="0" indent="0">
              <a:spcBef>
                <a:spcPts val="600"/>
              </a:spcBef>
              <a:buNone/>
            </a:pPr>
            <a:endParaRPr lang="en-US" sz="2800" dirty="0"/>
          </a:p>
        </p:txBody>
      </p:sp>
      <p:sp>
        <p:nvSpPr>
          <p:cNvPr id="409603" name="Rectangle 3"/>
          <p:cNvSpPr>
            <a:spLocks noGrp="1" noChangeArrowheads="1"/>
          </p:cNvSpPr>
          <p:nvPr>
            <p:ph type="title"/>
          </p:nvPr>
        </p:nvSpPr>
        <p:spPr>
          <a:xfrm>
            <a:off x="0" y="0"/>
            <a:ext cx="9144000" cy="762000"/>
          </a:xfrm>
          <a:noFill/>
          <a:ln/>
        </p:spPr>
        <p:txBody>
          <a:bodyPr>
            <a:normAutofit/>
          </a:bodyPr>
          <a:lstStyle/>
          <a:p>
            <a:pPr algn="ctr"/>
            <a:r>
              <a:rPr lang="en-US" sz="3600" b="1" dirty="0" smtClean="0">
                <a:solidFill>
                  <a:srgbClr val="C00000"/>
                </a:solidFill>
              </a:rPr>
              <a:t>KUWAIT CMA: REVIEW </a:t>
            </a:r>
            <a:r>
              <a:rPr lang="en-US" sz="3600" b="1" kern="1200" dirty="0" smtClean="0">
                <a:solidFill>
                  <a:srgbClr val="C00000"/>
                </a:solidFill>
              </a:rPr>
              <a:t> </a:t>
            </a:r>
          </a:p>
        </p:txBody>
      </p:sp>
    </p:spTree>
    <p:extLst>
      <p:ext uri="{BB962C8B-B14F-4D97-AF65-F5344CB8AC3E}">
        <p14:creationId xmlns:p14="http://schemas.microsoft.com/office/powerpoint/2010/main" val="145350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2">
                                            <p:txEl>
                                              <p:pRg st="1" end="1"/>
                                            </p:txEl>
                                          </p:spTgt>
                                        </p:tgtEl>
                                        <p:attrNameLst>
                                          <p:attrName>style.visibility</p:attrName>
                                        </p:attrNameLst>
                                      </p:cBhvr>
                                      <p:to>
                                        <p:strVal val="visible"/>
                                      </p:to>
                                    </p:set>
                                    <p:animEffect transition="in" filter="fade">
                                      <p:cBhvr>
                                        <p:cTn id="12" dur="2000"/>
                                        <p:tgtEl>
                                          <p:spTgt spid="409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02">
                                            <p:txEl>
                                              <p:pRg st="2" end="2"/>
                                            </p:txEl>
                                          </p:spTgt>
                                        </p:tgtEl>
                                        <p:attrNameLst>
                                          <p:attrName>style.visibility</p:attrName>
                                        </p:attrNameLst>
                                      </p:cBhvr>
                                      <p:to>
                                        <p:strVal val="visible"/>
                                      </p:to>
                                    </p:set>
                                    <p:animEffect transition="in" filter="fade">
                                      <p:cBhvr>
                                        <p:cTn id="17" dur="2000"/>
                                        <p:tgtEl>
                                          <p:spTgt spid="4096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02">
                                            <p:txEl>
                                              <p:pRg st="3" end="3"/>
                                            </p:txEl>
                                          </p:spTgt>
                                        </p:tgtEl>
                                        <p:attrNameLst>
                                          <p:attrName>style.visibility</p:attrName>
                                        </p:attrNameLst>
                                      </p:cBhvr>
                                      <p:to>
                                        <p:strVal val="visible"/>
                                      </p:to>
                                    </p:set>
                                    <p:animEffect transition="in" filter="fade">
                                      <p:cBhvr>
                                        <p:cTn id="22" dur="2000"/>
                                        <p:tgtEl>
                                          <p:spTgt spid="4096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602">
                                            <p:txEl>
                                              <p:pRg st="4" end="4"/>
                                            </p:txEl>
                                          </p:spTgt>
                                        </p:tgtEl>
                                        <p:attrNameLst>
                                          <p:attrName>style.visibility</p:attrName>
                                        </p:attrNameLst>
                                      </p:cBhvr>
                                      <p:to>
                                        <p:strVal val="visible"/>
                                      </p:to>
                                    </p:set>
                                    <p:animEffect transition="in" filter="fade">
                                      <p:cBhvr>
                                        <p:cTn id="27" dur="2000"/>
                                        <p:tgtEl>
                                          <p:spTgt spid="40960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9602">
                                            <p:txEl>
                                              <p:pRg st="5" end="5"/>
                                            </p:txEl>
                                          </p:spTgt>
                                        </p:tgtEl>
                                        <p:attrNameLst>
                                          <p:attrName>style.visibility</p:attrName>
                                        </p:attrNameLst>
                                      </p:cBhvr>
                                      <p:to>
                                        <p:strVal val="visible"/>
                                      </p:to>
                                    </p:set>
                                    <p:animEffect transition="in" filter="fade">
                                      <p:cBhvr>
                                        <p:cTn id="32" dur="2000"/>
                                        <p:tgtEl>
                                          <p:spTgt spid="40960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9602">
                                            <p:txEl>
                                              <p:pRg st="6" end="6"/>
                                            </p:txEl>
                                          </p:spTgt>
                                        </p:tgtEl>
                                        <p:attrNameLst>
                                          <p:attrName>style.visibility</p:attrName>
                                        </p:attrNameLst>
                                      </p:cBhvr>
                                      <p:to>
                                        <p:strVal val="visible"/>
                                      </p:to>
                                    </p:set>
                                    <p:animEffect transition="in" filter="fade">
                                      <p:cBhvr>
                                        <p:cTn id="37" dur="2000"/>
                                        <p:tgtEl>
                                          <p:spTgt spid="40960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09602">
                                            <p:txEl>
                                              <p:pRg st="7" end="7"/>
                                            </p:txEl>
                                          </p:spTgt>
                                        </p:tgtEl>
                                        <p:attrNameLst>
                                          <p:attrName>style.visibility</p:attrName>
                                        </p:attrNameLst>
                                      </p:cBhvr>
                                      <p:to>
                                        <p:strVal val="visible"/>
                                      </p:to>
                                    </p:set>
                                    <p:animEffect transition="in" filter="fade">
                                      <p:cBhvr>
                                        <p:cTn id="42" dur="2000"/>
                                        <p:tgtEl>
                                          <p:spTgt spid="40960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04800" y="762000"/>
            <a:ext cx="8610600" cy="5943600"/>
          </a:xfrm>
        </p:spPr>
        <p:txBody>
          <a:bodyPr>
            <a:noAutofit/>
          </a:bodyPr>
          <a:lstStyle/>
          <a:p>
            <a:pPr marL="0" indent="0">
              <a:spcBef>
                <a:spcPts val="600"/>
              </a:spcBef>
              <a:buNone/>
            </a:pPr>
            <a:endParaRPr lang="en-US" sz="4000" dirty="0" smtClean="0"/>
          </a:p>
          <a:p>
            <a:pPr marL="0" indent="0">
              <a:spcBef>
                <a:spcPts val="600"/>
              </a:spcBef>
              <a:buNone/>
            </a:pPr>
            <a:r>
              <a:rPr lang="en-US" sz="4000" b="1" dirty="0" smtClean="0">
                <a:solidFill>
                  <a:srgbClr val="7030A0"/>
                </a:solidFill>
              </a:rPr>
              <a:t>“</a:t>
            </a:r>
            <a:r>
              <a:rPr lang="en-US" sz="4000" b="1" dirty="0">
                <a:solidFill>
                  <a:srgbClr val="7030A0"/>
                </a:solidFill>
              </a:rPr>
              <a:t>Imagine how hard physics would be if particles could think!” </a:t>
            </a:r>
            <a:endParaRPr lang="en-US" sz="4000" b="1" dirty="0" smtClean="0">
              <a:solidFill>
                <a:srgbClr val="7030A0"/>
              </a:solidFill>
            </a:endParaRPr>
          </a:p>
          <a:p>
            <a:pPr marL="0" indent="0">
              <a:spcBef>
                <a:spcPts val="600"/>
              </a:spcBef>
              <a:buNone/>
            </a:pPr>
            <a:endParaRPr lang="en-US" sz="2800" dirty="0"/>
          </a:p>
          <a:p>
            <a:pPr marL="0" indent="0">
              <a:spcBef>
                <a:spcPts val="600"/>
              </a:spcBef>
              <a:buNone/>
            </a:pPr>
            <a:r>
              <a:rPr lang="en-US" sz="2800" dirty="0" smtClean="0"/>
              <a:t>	</a:t>
            </a:r>
            <a:r>
              <a:rPr lang="en-US" sz="2800" b="1" dirty="0" smtClean="0">
                <a:solidFill>
                  <a:srgbClr val="C00000"/>
                </a:solidFill>
              </a:rPr>
              <a:t>--Nobel </a:t>
            </a:r>
            <a:r>
              <a:rPr lang="en-US" sz="2800" b="1" dirty="0">
                <a:solidFill>
                  <a:srgbClr val="C00000"/>
                </a:solidFill>
              </a:rPr>
              <a:t>Laureate in physics, Murray </a:t>
            </a:r>
            <a:r>
              <a:rPr lang="en-US" sz="2800" b="1" dirty="0" smtClean="0">
                <a:solidFill>
                  <a:srgbClr val="C00000"/>
                </a:solidFill>
              </a:rPr>
              <a:t>Gell-Mann</a:t>
            </a:r>
          </a:p>
          <a:p>
            <a:pPr marL="0" indent="0">
              <a:spcBef>
                <a:spcPts val="600"/>
              </a:spcBef>
              <a:buNone/>
            </a:pPr>
            <a:endParaRPr lang="en-US" sz="2800" dirty="0"/>
          </a:p>
          <a:p>
            <a:pPr marL="0" indent="0">
              <a:spcBef>
                <a:spcPts val="600"/>
              </a:spcBef>
              <a:buNone/>
            </a:pPr>
            <a:r>
              <a:rPr lang="en-US" sz="2800" b="1" dirty="0" smtClean="0">
                <a:solidFill>
                  <a:srgbClr val="C00000"/>
                </a:solidFill>
              </a:rPr>
              <a:t>Explanation: </a:t>
            </a:r>
            <a:r>
              <a:rPr lang="en-US" sz="2800" dirty="0" smtClean="0"/>
              <a:t>It is not just electrons, but also human beings that change their behavior when under observation…so experimental economics research and behavioral game-theoretic formulations are inevitable!</a:t>
            </a:r>
            <a:endParaRPr lang="en-US" sz="2800" dirty="0"/>
          </a:p>
          <a:p>
            <a:pPr marL="0" indent="0">
              <a:spcBef>
                <a:spcPts val="600"/>
              </a:spcBef>
              <a:buNone/>
            </a:pPr>
            <a:endParaRPr lang="en-US" sz="2800" dirty="0" smtClean="0"/>
          </a:p>
          <a:p>
            <a:pPr marL="0" indent="0">
              <a:spcBef>
                <a:spcPts val="600"/>
              </a:spcBef>
              <a:buNone/>
            </a:pPr>
            <a:endParaRPr lang="en-US" sz="2800" dirty="0"/>
          </a:p>
          <a:p>
            <a:pPr marL="0" indent="0">
              <a:spcBef>
                <a:spcPts val="600"/>
              </a:spcBef>
              <a:buNone/>
            </a:pPr>
            <a:endParaRPr lang="en-US" sz="2800" dirty="0"/>
          </a:p>
        </p:txBody>
      </p:sp>
      <p:sp>
        <p:nvSpPr>
          <p:cNvPr id="409603" name="Rectangle 3"/>
          <p:cNvSpPr>
            <a:spLocks noGrp="1" noChangeArrowheads="1"/>
          </p:cNvSpPr>
          <p:nvPr>
            <p:ph type="title"/>
          </p:nvPr>
        </p:nvSpPr>
        <p:spPr>
          <a:xfrm>
            <a:off x="0" y="0"/>
            <a:ext cx="9144000" cy="914400"/>
          </a:xfrm>
          <a:noFill/>
          <a:ln/>
        </p:spPr>
        <p:txBody>
          <a:bodyPr>
            <a:normAutofit/>
          </a:bodyPr>
          <a:lstStyle/>
          <a:p>
            <a:pPr algn="ctr"/>
            <a:r>
              <a:rPr lang="en-US" sz="3600" b="1" dirty="0" smtClean="0">
                <a:solidFill>
                  <a:srgbClr val="C00000"/>
                </a:solidFill>
              </a:rPr>
              <a:t>PROFOUND INSIGHT </a:t>
            </a:r>
            <a:r>
              <a:rPr lang="en-US" sz="3600" b="1" kern="1200" dirty="0" smtClean="0">
                <a:solidFill>
                  <a:srgbClr val="C00000"/>
                </a:solidFill>
              </a:rPr>
              <a:t> </a:t>
            </a:r>
          </a:p>
        </p:txBody>
      </p:sp>
    </p:spTree>
    <p:extLst>
      <p:ext uri="{BB962C8B-B14F-4D97-AF65-F5344CB8AC3E}">
        <p14:creationId xmlns:p14="http://schemas.microsoft.com/office/powerpoint/2010/main" val="309419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1" end="1"/>
                                            </p:txEl>
                                          </p:spTgt>
                                        </p:tgtEl>
                                        <p:attrNameLst>
                                          <p:attrName>style.visibility</p:attrName>
                                        </p:attrNameLst>
                                      </p:cBhvr>
                                      <p:to>
                                        <p:strVal val="visible"/>
                                      </p:to>
                                    </p:set>
                                    <p:animEffect transition="in" filter="fade">
                                      <p:cBhvr>
                                        <p:cTn id="7" dur="2000"/>
                                        <p:tgtEl>
                                          <p:spTgt spid="4096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2">
                                            <p:txEl>
                                              <p:pRg st="3" end="3"/>
                                            </p:txEl>
                                          </p:spTgt>
                                        </p:tgtEl>
                                        <p:attrNameLst>
                                          <p:attrName>style.visibility</p:attrName>
                                        </p:attrNameLst>
                                      </p:cBhvr>
                                      <p:to>
                                        <p:strVal val="visible"/>
                                      </p:to>
                                    </p:set>
                                    <p:animEffect transition="in" filter="fade">
                                      <p:cBhvr>
                                        <p:cTn id="12" dur="2000"/>
                                        <p:tgtEl>
                                          <p:spTgt spid="40960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02">
                                            <p:txEl>
                                              <p:pRg st="5" end="5"/>
                                            </p:txEl>
                                          </p:spTgt>
                                        </p:tgtEl>
                                        <p:attrNameLst>
                                          <p:attrName>style.visibility</p:attrName>
                                        </p:attrNameLst>
                                      </p:cBhvr>
                                      <p:to>
                                        <p:strVal val="visible"/>
                                      </p:to>
                                    </p:set>
                                    <p:animEffect transition="in" filter="fade">
                                      <p:cBhvr>
                                        <p:cTn id="17" dur="2000"/>
                                        <p:tgtEl>
                                          <p:spTgt spid="4096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852756" cy="1600200"/>
          </a:xfrm>
        </p:spPr>
        <p:txBody>
          <a:bodyPr>
            <a:normAutofit/>
          </a:bodyPr>
          <a:lstStyle/>
          <a:p>
            <a:r>
              <a:rPr lang="en-US" sz="4800" b="1" dirty="0" smtClean="0"/>
              <a:t>Questions and Discussion</a:t>
            </a:r>
            <a:endParaRPr lang="en-US" sz="4800" b="1" dirty="0"/>
          </a:p>
        </p:txBody>
      </p:sp>
      <p:sp>
        <p:nvSpPr>
          <p:cNvPr id="3" name="Content Placeholder 2"/>
          <p:cNvSpPr>
            <a:spLocks noGrp="1"/>
          </p:cNvSpPr>
          <p:nvPr>
            <p:ph idx="1"/>
          </p:nvPr>
        </p:nvSpPr>
        <p:spPr>
          <a:xfrm>
            <a:off x="304800" y="2057400"/>
            <a:ext cx="8229600" cy="4068763"/>
          </a:xfrm>
        </p:spPr>
        <p:txBody>
          <a:bodyPr>
            <a:normAutofit/>
          </a:bodyPr>
          <a:lstStyle/>
          <a:p>
            <a:r>
              <a:rPr lang="en-US" sz="3600" b="1" dirty="0" smtClean="0"/>
              <a:t> </a:t>
            </a:r>
            <a:r>
              <a:rPr lang="en-US" sz="4000" b="1" dirty="0" smtClean="0"/>
              <a:t>Questions</a:t>
            </a:r>
          </a:p>
          <a:p>
            <a:pPr marL="0" indent="0">
              <a:buNone/>
            </a:pPr>
            <a:endParaRPr lang="en-US" sz="4000" b="1" dirty="0" smtClean="0"/>
          </a:p>
          <a:p>
            <a:r>
              <a:rPr lang="en-US" sz="4000" b="1" dirty="0" smtClean="0"/>
              <a:t>Discussion</a:t>
            </a:r>
            <a:endParaRPr lang="en-US" sz="4000" b="1" dirty="0"/>
          </a:p>
        </p:txBody>
      </p:sp>
    </p:spTree>
    <p:extLst>
      <p:ext uri="{BB962C8B-B14F-4D97-AF65-F5344CB8AC3E}">
        <p14:creationId xmlns:p14="http://schemas.microsoft.com/office/powerpoint/2010/main" val="29830438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8"/>
          <p:cNvSpPr>
            <a:spLocks noGrp="1" noChangeArrowheads="1"/>
          </p:cNvSpPr>
          <p:nvPr>
            <p:ph type="body" idx="1"/>
          </p:nvPr>
        </p:nvSpPr>
        <p:spPr>
          <a:xfrm>
            <a:off x="304800" y="609600"/>
            <a:ext cx="8610600" cy="5791200"/>
          </a:xfrm>
        </p:spPr>
        <p:txBody>
          <a:bodyPr>
            <a:noAutofit/>
          </a:bodyPr>
          <a:lstStyle/>
          <a:p>
            <a:r>
              <a:rPr lang="en-US" sz="1800" dirty="0" smtClean="0"/>
              <a:t>Principal and </a:t>
            </a:r>
            <a:r>
              <a:rPr lang="en-US" sz="1800" dirty="0"/>
              <a:t>M</a:t>
            </a:r>
            <a:r>
              <a:rPr lang="en-US" sz="1800" dirty="0" smtClean="0"/>
              <a:t>anaging Director, Quetzal GRC LLC </a:t>
            </a:r>
          </a:p>
          <a:p>
            <a:r>
              <a:rPr lang="en-US" sz="1800" dirty="0" smtClean="0"/>
              <a:t>Associate </a:t>
            </a:r>
            <a:r>
              <a:rPr lang="en-US" sz="1800" dirty="0"/>
              <a:t>Professor of Accounting and Director--Board Culture &amp; Behavioral Dynamics, Corporate Governance Center, Kennesaw State </a:t>
            </a:r>
            <a:r>
              <a:rPr lang="en-US" sz="1800" dirty="0" smtClean="0"/>
              <a:t>University</a:t>
            </a:r>
          </a:p>
          <a:p>
            <a:r>
              <a:rPr lang="en-US" sz="1800" dirty="0" smtClean="0"/>
              <a:t>Ph.D</a:t>
            </a:r>
            <a:r>
              <a:rPr lang="en-US" sz="1800" dirty="0"/>
              <a:t>. in Q</a:t>
            </a:r>
            <a:r>
              <a:rPr lang="en-US" sz="1800" dirty="0" smtClean="0"/>
              <a:t>uantitative </a:t>
            </a:r>
            <a:r>
              <a:rPr lang="en-US" sz="1800" dirty="0"/>
              <a:t>P</a:t>
            </a:r>
            <a:r>
              <a:rPr lang="en-US" sz="1800" dirty="0" smtClean="0"/>
              <a:t>sychology, </a:t>
            </a:r>
            <a:r>
              <a:rPr lang="en-US" sz="1800" dirty="0"/>
              <a:t>The Ohio State </a:t>
            </a:r>
            <a:r>
              <a:rPr lang="en-US" sz="1800" dirty="0" smtClean="0"/>
              <a:t>University; All-But-Dissertation (ABD) in Accounting; former member of the </a:t>
            </a:r>
            <a:r>
              <a:rPr lang="en-US" sz="1800" dirty="0"/>
              <a:t>University of Illinois’ accountancy </a:t>
            </a:r>
            <a:r>
              <a:rPr lang="en-US" sz="1800" dirty="0" smtClean="0"/>
              <a:t>faculty</a:t>
            </a:r>
          </a:p>
          <a:p>
            <a:r>
              <a:rPr lang="en-US" sz="1800" dirty="0" smtClean="0"/>
              <a:t>Former </a:t>
            </a:r>
            <a:r>
              <a:rPr lang="en-US" sz="1800" dirty="0"/>
              <a:t>principal in the Professional Standards Group of Andersen </a:t>
            </a:r>
            <a:r>
              <a:rPr lang="en-US" sz="1800" dirty="0" smtClean="0"/>
              <a:t>Worldwide</a:t>
            </a:r>
          </a:p>
          <a:p>
            <a:r>
              <a:rPr lang="en-US" sz="1800" dirty="0" smtClean="0"/>
              <a:t>Past National </a:t>
            </a:r>
            <a:r>
              <a:rPr lang="en-US" sz="1800" dirty="0"/>
              <a:t>Sarbanes Oxley Advisor for Ernst &amp; Young </a:t>
            </a:r>
            <a:r>
              <a:rPr lang="en-US" sz="1800" dirty="0" smtClean="0"/>
              <a:t>LLP; also in forensic practice</a:t>
            </a:r>
          </a:p>
          <a:p>
            <a:r>
              <a:rPr lang="en-US" sz="1800" dirty="0" smtClean="0"/>
              <a:t>Former corporate </a:t>
            </a:r>
            <a:r>
              <a:rPr lang="en-US" sz="1800" dirty="0"/>
              <a:t>governance partner with Grant Thornton </a:t>
            </a:r>
            <a:r>
              <a:rPr lang="en-US" sz="1800" dirty="0" smtClean="0"/>
              <a:t>LLP; co-authored the 2009 COSO </a:t>
            </a:r>
            <a:r>
              <a:rPr lang="en-US" sz="1800" i="1" dirty="0" smtClean="0"/>
              <a:t>Guidance on Monitoring  Internal Control Systems; </a:t>
            </a:r>
            <a:r>
              <a:rPr lang="en-US" sz="1800" dirty="0" smtClean="0"/>
              <a:t>2010</a:t>
            </a:r>
            <a:r>
              <a:rPr lang="en-US" sz="1800" i="1" dirty="0" smtClean="0"/>
              <a:t> ISACA Guidance</a:t>
            </a:r>
          </a:p>
          <a:p>
            <a:r>
              <a:rPr lang="en-US" sz="1800" dirty="0" smtClean="0"/>
              <a:t>Co-author </a:t>
            </a:r>
            <a:r>
              <a:rPr lang="en-US" sz="1800" dirty="0"/>
              <a:t>of over 30 papers and articles and 12 books and </a:t>
            </a:r>
            <a:r>
              <a:rPr lang="en-US" sz="1800" dirty="0" smtClean="0"/>
              <a:t>monographs</a:t>
            </a:r>
            <a:r>
              <a:rPr lang="en-US" sz="1800" dirty="0"/>
              <a:t>;</a:t>
            </a:r>
            <a:r>
              <a:rPr lang="en-US" sz="1800" dirty="0" smtClean="0"/>
              <a:t> </a:t>
            </a:r>
            <a:r>
              <a:rPr lang="en-US" sz="1800" dirty="0"/>
              <a:t>prolific, internationally recognized </a:t>
            </a:r>
            <a:r>
              <a:rPr lang="en-US" sz="1800" dirty="0" smtClean="0"/>
              <a:t>and sought-after speaker, </a:t>
            </a:r>
            <a:r>
              <a:rPr lang="en-US" sz="1800" dirty="0"/>
              <a:t>having presented in 14 </a:t>
            </a:r>
            <a:r>
              <a:rPr lang="en-US" sz="1800" dirty="0" smtClean="0"/>
              <a:t>countries</a:t>
            </a:r>
          </a:p>
          <a:p>
            <a:r>
              <a:rPr lang="en-US" sz="1800" dirty="0"/>
              <a:t>Standing Advisory Group </a:t>
            </a:r>
            <a:r>
              <a:rPr lang="en-US" sz="1800" dirty="0" smtClean="0"/>
              <a:t>of </a:t>
            </a:r>
            <a:r>
              <a:rPr lang="en-US" sz="1800" dirty="0"/>
              <a:t>the Public Company Accounting Oversight Board (PCAOB</a:t>
            </a:r>
            <a:r>
              <a:rPr lang="en-US" sz="1800" dirty="0" smtClean="0"/>
              <a:t>)</a:t>
            </a:r>
          </a:p>
          <a:p>
            <a:r>
              <a:rPr lang="en-US" sz="1800" dirty="0" smtClean="0"/>
              <a:t>Immediate past Chair, </a:t>
            </a:r>
            <a:r>
              <a:rPr lang="en-US" sz="1800" dirty="0"/>
              <a:t> </a:t>
            </a:r>
            <a:r>
              <a:rPr lang="en-US" sz="1800" dirty="0" smtClean="0"/>
              <a:t>Committee </a:t>
            </a:r>
            <a:r>
              <a:rPr lang="en-US" sz="1800" dirty="0"/>
              <a:t>on Governance, Risk &amp; Compliance for Financial Executives International (FEI</a:t>
            </a:r>
            <a:r>
              <a:rPr lang="en-US" sz="1800" dirty="0" smtClean="0"/>
              <a:t>)</a:t>
            </a:r>
          </a:p>
          <a:p>
            <a:r>
              <a:rPr lang="en-US" sz="1800" dirty="0"/>
              <a:t>Board of Directors of New York-based Ascend as well as the Chicago-based Institute for Truth in </a:t>
            </a:r>
            <a:r>
              <a:rPr lang="en-US" sz="1800" dirty="0" smtClean="0"/>
              <a:t>Accounting; Georgia Southern University Forensic Accounting Advisory Board</a:t>
            </a:r>
          </a:p>
          <a:p>
            <a:r>
              <a:rPr lang="en-US" altLang="en-US" sz="1800" dirty="0" smtClean="0"/>
              <a:t>Lead author: “</a:t>
            </a:r>
            <a:r>
              <a:rPr lang="en-US" altLang="en-US" sz="1800" dirty="0"/>
              <a:t>A</a:t>
            </a:r>
            <a:r>
              <a:rPr lang="en-US" altLang="en-US" sz="1800" dirty="0" smtClean="0"/>
              <a:t>.B.C.’s of Behavioral Forensics” (John </a:t>
            </a:r>
            <a:r>
              <a:rPr lang="en-US" altLang="en-US" sz="1800" dirty="0"/>
              <a:t>W</a:t>
            </a:r>
            <a:r>
              <a:rPr lang="en-US" altLang="en-US" sz="1800" dirty="0" smtClean="0"/>
              <a:t>iley &amp; Sons, 2013)</a:t>
            </a:r>
            <a:endParaRPr lang="en-US" altLang="en-US" sz="1800" dirty="0"/>
          </a:p>
          <a:p>
            <a:r>
              <a:rPr lang="en-US" altLang="en-US" sz="1800" dirty="0" smtClean="0"/>
              <a:t>Holds several audit, risk management and (forensic) accounting related designations </a:t>
            </a:r>
          </a:p>
        </p:txBody>
      </p:sp>
      <p:sp>
        <p:nvSpPr>
          <p:cNvPr id="2" name="Title 1"/>
          <p:cNvSpPr>
            <a:spLocks noGrp="1"/>
          </p:cNvSpPr>
          <p:nvPr>
            <p:ph type="title"/>
          </p:nvPr>
        </p:nvSpPr>
        <p:spPr>
          <a:xfrm>
            <a:off x="228600" y="0"/>
            <a:ext cx="8915400" cy="685800"/>
          </a:xfrm>
        </p:spPr>
        <p:txBody>
          <a:bodyPr>
            <a:normAutofit/>
          </a:bodyPr>
          <a:lstStyle/>
          <a:p>
            <a:pPr algn="ctr"/>
            <a:r>
              <a:rPr lang="en-US" sz="3600" b="1" dirty="0" smtClean="0">
                <a:solidFill>
                  <a:srgbClr val="A50021"/>
                </a:solidFill>
              </a:rPr>
              <a:t>Sri Ramamoorti, PhD Professional Bio</a:t>
            </a:r>
            <a:endParaRPr lang="en-US" sz="3600" b="1" dirty="0">
              <a:solidFill>
                <a:srgbClr val="A50021"/>
              </a:solidFill>
            </a:endParaRPr>
          </a:p>
        </p:txBody>
      </p:sp>
    </p:spTree>
    <p:extLst>
      <p:ext uri="{BB962C8B-B14F-4D97-AF65-F5344CB8AC3E}">
        <p14:creationId xmlns:p14="http://schemas.microsoft.com/office/powerpoint/2010/main" val="1031679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81000" y="1143000"/>
            <a:ext cx="8229600" cy="5141913"/>
          </a:xfrm>
        </p:spPr>
        <p:txBody>
          <a:bodyPr>
            <a:noAutofit/>
          </a:bodyPr>
          <a:lstStyle/>
          <a:p>
            <a:pPr marL="0" indent="0">
              <a:spcBef>
                <a:spcPts val="600"/>
              </a:spcBef>
              <a:buNone/>
            </a:pPr>
            <a:r>
              <a:rPr lang="en-US" sz="3600" dirty="0" smtClean="0"/>
              <a:t>Book Foreword by DT, Afterword by GT</a:t>
            </a:r>
          </a:p>
          <a:p>
            <a:pPr marL="0" indent="0">
              <a:spcBef>
                <a:spcPts val="600"/>
              </a:spcBef>
              <a:buNone/>
            </a:pPr>
            <a:r>
              <a:rPr lang="en-US" dirty="0" smtClean="0"/>
              <a:t>Opening Chapters--</a:t>
            </a:r>
          </a:p>
          <a:p>
            <a:pPr>
              <a:spcBef>
                <a:spcPts val="600"/>
              </a:spcBef>
            </a:pPr>
            <a:r>
              <a:rPr lang="en-US" dirty="0" smtClean="0"/>
              <a:t>The Traditional Fraud Triangle</a:t>
            </a:r>
          </a:p>
          <a:p>
            <a:pPr>
              <a:spcBef>
                <a:spcPts val="600"/>
              </a:spcBef>
            </a:pPr>
            <a:r>
              <a:rPr lang="en-US" dirty="0" smtClean="0"/>
              <a:t>Fraud is Everywhere—How vs. Why</a:t>
            </a:r>
          </a:p>
          <a:p>
            <a:pPr>
              <a:spcBef>
                <a:spcPts val="600"/>
              </a:spcBef>
            </a:pPr>
            <a:r>
              <a:rPr lang="en-US" dirty="0" smtClean="0"/>
              <a:t>The Sins of Quantification and Other Mind-Set Impediments</a:t>
            </a:r>
          </a:p>
          <a:p>
            <a:pPr>
              <a:spcBef>
                <a:spcPts val="600"/>
              </a:spcBef>
            </a:pPr>
            <a:r>
              <a:rPr lang="en-US" dirty="0" smtClean="0"/>
              <a:t>Beyond the Fraud Triangle: Toward an Outline of A.B.C. Theory</a:t>
            </a:r>
          </a:p>
          <a:p>
            <a:pPr>
              <a:spcBef>
                <a:spcPts val="600"/>
              </a:spcBef>
            </a:pPr>
            <a:r>
              <a:rPr lang="en-US" dirty="0" smtClean="0"/>
              <a:t>Multi-level analysis; multi-pronged approach</a:t>
            </a:r>
          </a:p>
        </p:txBody>
      </p:sp>
      <p:sp>
        <p:nvSpPr>
          <p:cNvPr id="409603" name="Rectangle 3"/>
          <p:cNvSpPr>
            <a:spLocks noGrp="1" noChangeArrowheads="1"/>
          </p:cNvSpPr>
          <p:nvPr>
            <p:ph type="title"/>
          </p:nvPr>
        </p:nvSpPr>
        <p:spPr>
          <a:xfrm>
            <a:off x="0" y="0"/>
            <a:ext cx="9144000" cy="1143000"/>
          </a:xfrm>
          <a:noFill/>
          <a:ln/>
        </p:spPr>
        <p:txBody>
          <a:bodyPr>
            <a:normAutofit/>
          </a:bodyPr>
          <a:lstStyle/>
          <a:p>
            <a:pPr algn="ctr"/>
            <a:r>
              <a:rPr lang="en-US" sz="3600" b="1" kern="1200" dirty="0" smtClean="0">
                <a:solidFill>
                  <a:srgbClr val="C00000"/>
                </a:solidFill>
              </a:rPr>
              <a:t>ABC Book Part 1- Why Fraud is Committed</a:t>
            </a:r>
          </a:p>
        </p:txBody>
      </p:sp>
    </p:spTree>
    <p:extLst>
      <p:ext uri="{BB962C8B-B14F-4D97-AF65-F5344CB8AC3E}">
        <p14:creationId xmlns:p14="http://schemas.microsoft.com/office/powerpoint/2010/main" val="323335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2">
                                            <p:txEl>
                                              <p:pRg st="1" end="1"/>
                                            </p:txEl>
                                          </p:spTgt>
                                        </p:tgtEl>
                                        <p:attrNameLst>
                                          <p:attrName>style.visibility</p:attrName>
                                        </p:attrNameLst>
                                      </p:cBhvr>
                                      <p:to>
                                        <p:strVal val="visible"/>
                                      </p:to>
                                    </p:set>
                                    <p:animEffect transition="in" filter="fade">
                                      <p:cBhvr>
                                        <p:cTn id="12" dur="2000"/>
                                        <p:tgtEl>
                                          <p:spTgt spid="409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02">
                                            <p:txEl>
                                              <p:pRg st="2" end="2"/>
                                            </p:txEl>
                                          </p:spTgt>
                                        </p:tgtEl>
                                        <p:attrNameLst>
                                          <p:attrName>style.visibility</p:attrName>
                                        </p:attrNameLst>
                                      </p:cBhvr>
                                      <p:to>
                                        <p:strVal val="visible"/>
                                      </p:to>
                                    </p:set>
                                    <p:animEffect transition="in" filter="fade">
                                      <p:cBhvr>
                                        <p:cTn id="17" dur="2000"/>
                                        <p:tgtEl>
                                          <p:spTgt spid="4096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02">
                                            <p:txEl>
                                              <p:pRg st="3" end="3"/>
                                            </p:txEl>
                                          </p:spTgt>
                                        </p:tgtEl>
                                        <p:attrNameLst>
                                          <p:attrName>style.visibility</p:attrName>
                                        </p:attrNameLst>
                                      </p:cBhvr>
                                      <p:to>
                                        <p:strVal val="visible"/>
                                      </p:to>
                                    </p:set>
                                    <p:animEffect transition="in" filter="fade">
                                      <p:cBhvr>
                                        <p:cTn id="22" dur="2000"/>
                                        <p:tgtEl>
                                          <p:spTgt spid="409602">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9602">
                                            <p:txEl>
                                              <p:pRg st="4" end="4"/>
                                            </p:txEl>
                                          </p:spTgt>
                                        </p:tgtEl>
                                        <p:attrNameLst>
                                          <p:attrName>style.visibility</p:attrName>
                                        </p:attrNameLst>
                                      </p:cBhvr>
                                      <p:to>
                                        <p:strVal val="visible"/>
                                      </p:to>
                                    </p:set>
                                    <p:animEffect transition="in" filter="fade">
                                      <p:cBhvr>
                                        <p:cTn id="25" dur="2000"/>
                                        <p:tgtEl>
                                          <p:spTgt spid="409602">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9602">
                                            <p:txEl>
                                              <p:pRg st="5" end="5"/>
                                            </p:txEl>
                                          </p:spTgt>
                                        </p:tgtEl>
                                        <p:attrNameLst>
                                          <p:attrName>style.visibility</p:attrName>
                                        </p:attrNameLst>
                                      </p:cBhvr>
                                      <p:to>
                                        <p:strVal val="visible"/>
                                      </p:to>
                                    </p:set>
                                    <p:animEffect transition="in" filter="fade">
                                      <p:cBhvr>
                                        <p:cTn id="28" dur="2000"/>
                                        <p:tgtEl>
                                          <p:spTgt spid="40960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09602">
                                            <p:txEl>
                                              <p:pRg st="6" end="6"/>
                                            </p:txEl>
                                          </p:spTgt>
                                        </p:tgtEl>
                                        <p:attrNameLst>
                                          <p:attrName>style.visibility</p:attrName>
                                        </p:attrNameLst>
                                      </p:cBhvr>
                                      <p:to>
                                        <p:strVal val="visible"/>
                                      </p:to>
                                    </p:set>
                                    <p:animEffect transition="in" filter="fade">
                                      <p:cBhvr>
                                        <p:cTn id="33" dur="2000"/>
                                        <p:tgtEl>
                                          <p:spTgt spid="40960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81000" y="762000"/>
            <a:ext cx="8534400" cy="5715000"/>
          </a:xfrm>
        </p:spPr>
        <p:txBody>
          <a:bodyPr>
            <a:noAutofit/>
          </a:bodyPr>
          <a:lstStyle/>
          <a:p>
            <a:pPr>
              <a:spcBef>
                <a:spcPts val="0"/>
              </a:spcBef>
            </a:pPr>
            <a:r>
              <a:rPr lang="en-US" sz="2400" b="1" dirty="0" smtClean="0">
                <a:solidFill>
                  <a:srgbClr val="FF0000"/>
                </a:solidFill>
              </a:rPr>
              <a:t>Bad </a:t>
            </a:r>
            <a:r>
              <a:rPr lang="en-US" sz="2400" b="1" u="sng" dirty="0" smtClean="0">
                <a:solidFill>
                  <a:srgbClr val="FF0000"/>
                </a:solidFill>
              </a:rPr>
              <a:t>A</a:t>
            </a:r>
            <a:r>
              <a:rPr lang="en-US" sz="2400" b="1" dirty="0" smtClean="0">
                <a:solidFill>
                  <a:srgbClr val="FF0000"/>
                </a:solidFill>
              </a:rPr>
              <a:t>pple </a:t>
            </a:r>
            <a:r>
              <a:rPr lang="en-US" sz="2400" dirty="0" smtClean="0"/>
              <a:t>[N. Leeson, Barings Bank; J. </a:t>
            </a:r>
            <a:r>
              <a:rPr lang="en-US" sz="2400" dirty="0" err="1" smtClean="0"/>
              <a:t>Kerviel</a:t>
            </a:r>
            <a:r>
              <a:rPr lang="en-US" sz="2400" dirty="0" smtClean="0"/>
              <a:t>, </a:t>
            </a:r>
            <a:r>
              <a:rPr lang="en-US" sz="2400" dirty="0" err="1"/>
              <a:t>Société</a:t>
            </a:r>
            <a:r>
              <a:rPr lang="en-US" sz="2400" dirty="0"/>
              <a:t> </a:t>
            </a:r>
            <a:r>
              <a:rPr lang="en-US" sz="2400" dirty="0" err="1" smtClean="0"/>
              <a:t>Générale</a:t>
            </a:r>
            <a:r>
              <a:rPr lang="en-US" sz="2400" dirty="0" smtClean="0"/>
              <a:t>] </a:t>
            </a:r>
          </a:p>
          <a:p>
            <a:pPr lvl="1">
              <a:spcBef>
                <a:spcPts val="0"/>
              </a:spcBef>
            </a:pPr>
            <a:r>
              <a:rPr lang="en-US" sz="2400" dirty="0" smtClean="0"/>
              <a:t>Single “bad actor” attempting to steal or misrepresent information to further his /her financial standing</a:t>
            </a:r>
          </a:p>
          <a:p>
            <a:pPr lvl="1">
              <a:spcBef>
                <a:spcPts val="0"/>
              </a:spcBef>
            </a:pPr>
            <a:r>
              <a:rPr lang="en-US" sz="2400" dirty="0" smtClean="0"/>
              <a:t>The focus of most fraud risk management attention</a:t>
            </a:r>
          </a:p>
          <a:p>
            <a:pPr marL="457200" lvl="1" indent="0">
              <a:spcBef>
                <a:spcPts val="0"/>
              </a:spcBef>
              <a:buNone/>
            </a:pPr>
            <a:endParaRPr lang="en-US" sz="1600" dirty="0" smtClean="0"/>
          </a:p>
          <a:p>
            <a:pPr>
              <a:spcBef>
                <a:spcPts val="0"/>
              </a:spcBef>
            </a:pPr>
            <a:r>
              <a:rPr lang="en-US" sz="2400" b="1" dirty="0" smtClean="0">
                <a:solidFill>
                  <a:srgbClr val="7030A0"/>
                </a:solidFill>
              </a:rPr>
              <a:t>Bad </a:t>
            </a:r>
            <a:r>
              <a:rPr lang="en-US" sz="2400" b="1" u="sng" dirty="0" smtClean="0">
                <a:solidFill>
                  <a:srgbClr val="7030A0"/>
                </a:solidFill>
              </a:rPr>
              <a:t>B</a:t>
            </a:r>
            <a:r>
              <a:rPr lang="en-US" sz="2400" b="1" dirty="0" smtClean="0">
                <a:solidFill>
                  <a:srgbClr val="7030A0"/>
                </a:solidFill>
              </a:rPr>
              <a:t>ushel </a:t>
            </a:r>
            <a:r>
              <a:rPr lang="en-US" sz="2400" dirty="0" smtClean="0"/>
              <a:t>[groups of mercenary, predatory lenders, traders]</a:t>
            </a:r>
          </a:p>
          <a:p>
            <a:pPr lvl="1">
              <a:spcBef>
                <a:spcPts val="0"/>
              </a:spcBef>
            </a:pPr>
            <a:r>
              <a:rPr lang="en-US" sz="2400" dirty="0" smtClean="0"/>
              <a:t>Group of people within the organization conspire/collude</a:t>
            </a:r>
          </a:p>
          <a:p>
            <a:pPr lvl="1">
              <a:spcBef>
                <a:spcPts val="0"/>
              </a:spcBef>
            </a:pPr>
            <a:r>
              <a:rPr lang="en-US" sz="2400" dirty="0" smtClean="0"/>
              <a:t>Fraud is frequently a “</a:t>
            </a:r>
            <a:r>
              <a:rPr lang="en-US" sz="2400" dirty="0" err="1" smtClean="0"/>
              <a:t>teamsport</a:t>
            </a:r>
            <a:r>
              <a:rPr lang="en-US" sz="2400" dirty="0" smtClean="0"/>
              <a:t>” with accomplices</a:t>
            </a:r>
          </a:p>
          <a:p>
            <a:pPr lvl="1">
              <a:spcBef>
                <a:spcPts val="0"/>
              </a:spcBef>
            </a:pPr>
            <a:r>
              <a:rPr lang="en-US" sz="2400" dirty="0" smtClean="0"/>
              <a:t>“People-neutral” </a:t>
            </a:r>
            <a:r>
              <a:rPr lang="en-US" sz="2400" dirty="0"/>
              <a:t>i</a:t>
            </a:r>
            <a:r>
              <a:rPr lang="en-US" sz="2400" dirty="0" smtClean="0"/>
              <a:t>nternal controls get compromised</a:t>
            </a:r>
          </a:p>
          <a:p>
            <a:pPr lvl="1">
              <a:spcBef>
                <a:spcPts val="0"/>
              </a:spcBef>
            </a:pPr>
            <a:endParaRPr lang="en-US" sz="1600" dirty="0" smtClean="0"/>
          </a:p>
          <a:p>
            <a:pPr>
              <a:spcBef>
                <a:spcPts val="0"/>
              </a:spcBef>
            </a:pPr>
            <a:r>
              <a:rPr lang="en-US" sz="2400" b="1" dirty="0" smtClean="0">
                <a:solidFill>
                  <a:srgbClr val="C00000"/>
                </a:solidFill>
              </a:rPr>
              <a:t>Bad </a:t>
            </a:r>
            <a:r>
              <a:rPr lang="en-US" sz="2400" b="1" u="sng" dirty="0" smtClean="0">
                <a:solidFill>
                  <a:srgbClr val="C00000"/>
                </a:solidFill>
              </a:rPr>
              <a:t>C</a:t>
            </a:r>
            <a:r>
              <a:rPr lang="en-US" sz="2400" b="1" dirty="0" smtClean="0">
                <a:solidFill>
                  <a:srgbClr val="C00000"/>
                </a:solidFill>
              </a:rPr>
              <a:t>rop </a:t>
            </a:r>
            <a:r>
              <a:rPr lang="en-US" sz="2400" dirty="0" smtClean="0"/>
              <a:t>[LIBOR, forex rate rigging; pharma; bribery/corruption]</a:t>
            </a:r>
          </a:p>
          <a:p>
            <a:pPr lvl="1">
              <a:spcBef>
                <a:spcPts val="0"/>
              </a:spcBef>
            </a:pPr>
            <a:r>
              <a:rPr lang="en-US" sz="2400" dirty="0" smtClean="0"/>
              <a:t>Entire organization/industry afflicted by a culture of dishonesty and short term gain; compromised values</a:t>
            </a:r>
          </a:p>
          <a:p>
            <a:pPr lvl="1">
              <a:spcBef>
                <a:spcPts val="0"/>
              </a:spcBef>
            </a:pPr>
            <a:r>
              <a:rPr lang="en-US" sz="2400" dirty="0" smtClean="0"/>
              <a:t>Requires suspension of morals by individuals and reinforcement of unethical behavior </a:t>
            </a:r>
          </a:p>
        </p:txBody>
      </p:sp>
      <p:sp>
        <p:nvSpPr>
          <p:cNvPr id="409603" name="Rectangle 3"/>
          <p:cNvSpPr>
            <a:spLocks noGrp="1" noChangeArrowheads="1"/>
          </p:cNvSpPr>
          <p:nvPr>
            <p:ph type="title"/>
          </p:nvPr>
        </p:nvSpPr>
        <p:spPr>
          <a:xfrm>
            <a:off x="0" y="-204716"/>
            <a:ext cx="9144000" cy="1143000"/>
          </a:xfrm>
          <a:noFill/>
          <a:ln/>
        </p:spPr>
        <p:txBody>
          <a:bodyPr>
            <a:normAutofit/>
          </a:bodyPr>
          <a:lstStyle/>
          <a:p>
            <a:pPr algn="ctr"/>
            <a:r>
              <a:rPr lang="en-US" sz="3600" b="1" kern="1200" dirty="0" smtClean="0"/>
              <a:t> </a:t>
            </a:r>
            <a:r>
              <a:rPr lang="en-US" sz="3600" b="1" kern="1200" dirty="0" smtClean="0">
                <a:solidFill>
                  <a:srgbClr val="C00000"/>
                </a:solidFill>
              </a:rPr>
              <a:t>A.B.C. </a:t>
            </a:r>
            <a:r>
              <a:rPr lang="en-US" sz="3600" b="1" dirty="0">
                <a:solidFill>
                  <a:srgbClr val="C00000"/>
                </a:solidFill>
              </a:rPr>
              <a:t>T</a:t>
            </a:r>
            <a:r>
              <a:rPr lang="en-US" sz="3600" b="1" kern="1200" dirty="0" smtClean="0">
                <a:solidFill>
                  <a:srgbClr val="C00000"/>
                </a:solidFill>
              </a:rPr>
              <a:t>axonomy of Fraud</a:t>
            </a:r>
          </a:p>
        </p:txBody>
      </p:sp>
    </p:spTree>
    <p:extLst>
      <p:ext uri="{BB962C8B-B14F-4D97-AF65-F5344CB8AC3E}">
        <p14:creationId xmlns:p14="http://schemas.microsoft.com/office/powerpoint/2010/main" val="67199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602">
                                            <p:txEl>
                                              <p:pRg st="1" end="1"/>
                                            </p:txEl>
                                          </p:spTgt>
                                        </p:tgtEl>
                                        <p:attrNameLst>
                                          <p:attrName>style.visibility</p:attrName>
                                        </p:attrNameLst>
                                      </p:cBhvr>
                                      <p:to>
                                        <p:strVal val="visible"/>
                                      </p:to>
                                    </p:set>
                                    <p:animEffect transition="in" filter="fade">
                                      <p:cBhvr>
                                        <p:cTn id="10" dur="2000"/>
                                        <p:tgtEl>
                                          <p:spTgt spid="40960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602">
                                            <p:txEl>
                                              <p:pRg st="2" end="2"/>
                                            </p:txEl>
                                          </p:spTgt>
                                        </p:tgtEl>
                                        <p:attrNameLst>
                                          <p:attrName>style.visibility</p:attrName>
                                        </p:attrNameLst>
                                      </p:cBhvr>
                                      <p:to>
                                        <p:strVal val="visible"/>
                                      </p:to>
                                    </p:set>
                                    <p:animEffect transition="in" filter="fade">
                                      <p:cBhvr>
                                        <p:cTn id="13" dur="2000"/>
                                        <p:tgtEl>
                                          <p:spTgt spid="40960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09602">
                                            <p:txEl>
                                              <p:pRg st="4" end="4"/>
                                            </p:txEl>
                                          </p:spTgt>
                                        </p:tgtEl>
                                        <p:attrNameLst>
                                          <p:attrName>style.visibility</p:attrName>
                                        </p:attrNameLst>
                                      </p:cBhvr>
                                      <p:to>
                                        <p:strVal val="visible"/>
                                      </p:to>
                                    </p:set>
                                    <p:animEffect transition="in" filter="fade">
                                      <p:cBhvr>
                                        <p:cTn id="18" dur="2000"/>
                                        <p:tgtEl>
                                          <p:spTgt spid="409602">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09602">
                                            <p:txEl>
                                              <p:pRg st="5" end="5"/>
                                            </p:txEl>
                                          </p:spTgt>
                                        </p:tgtEl>
                                        <p:attrNameLst>
                                          <p:attrName>style.visibility</p:attrName>
                                        </p:attrNameLst>
                                      </p:cBhvr>
                                      <p:to>
                                        <p:strVal val="visible"/>
                                      </p:to>
                                    </p:set>
                                    <p:animEffect transition="in" filter="fade">
                                      <p:cBhvr>
                                        <p:cTn id="21" dur="2000"/>
                                        <p:tgtEl>
                                          <p:spTgt spid="409602">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9602">
                                            <p:txEl>
                                              <p:pRg st="6" end="6"/>
                                            </p:txEl>
                                          </p:spTgt>
                                        </p:tgtEl>
                                        <p:attrNameLst>
                                          <p:attrName>style.visibility</p:attrName>
                                        </p:attrNameLst>
                                      </p:cBhvr>
                                      <p:to>
                                        <p:strVal val="visible"/>
                                      </p:to>
                                    </p:set>
                                    <p:animEffect transition="in" filter="fade">
                                      <p:cBhvr>
                                        <p:cTn id="24" dur="2000"/>
                                        <p:tgtEl>
                                          <p:spTgt spid="409602">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09602">
                                            <p:txEl>
                                              <p:pRg st="7" end="7"/>
                                            </p:txEl>
                                          </p:spTgt>
                                        </p:tgtEl>
                                        <p:attrNameLst>
                                          <p:attrName>style.visibility</p:attrName>
                                        </p:attrNameLst>
                                      </p:cBhvr>
                                      <p:to>
                                        <p:strVal val="visible"/>
                                      </p:to>
                                    </p:set>
                                    <p:animEffect transition="in" filter="fade">
                                      <p:cBhvr>
                                        <p:cTn id="27" dur="2000"/>
                                        <p:tgtEl>
                                          <p:spTgt spid="40960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9602">
                                            <p:txEl>
                                              <p:pRg st="9" end="9"/>
                                            </p:txEl>
                                          </p:spTgt>
                                        </p:tgtEl>
                                        <p:attrNameLst>
                                          <p:attrName>style.visibility</p:attrName>
                                        </p:attrNameLst>
                                      </p:cBhvr>
                                      <p:to>
                                        <p:strVal val="visible"/>
                                      </p:to>
                                    </p:set>
                                    <p:animEffect transition="in" filter="fade">
                                      <p:cBhvr>
                                        <p:cTn id="32" dur="2000"/>
                                        <p:tgtEl>
                                          <p:spTgt spid="409602">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09602">
                                            <p:txEl>
                                              <p:pRg st="10" end="10"/>
                                            </p:txEl>
                                          </p:spTgt>
                                        </p:tgtEl>
                                        <p:attrNameLst>
                                          <p:attrName>style.visibility</p:attrName>
                                        </p:attrNameLst>
                                      </p:cBhvr>
                                      <p:to>
                                        <p:strVal val="visible"/>
                                      </p:to>
                                    </p:set>
                                    <p:animEffect transition="in" filter="fade">
                                      <p:cBhvr>
                                        <p:cTn id="35" dur="2000"/>
                                        <p:tgtEl>
                                          <p:spTgt spid="409602">
                                            <p:txEl>
                                              <p:pRg st="10" end="1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09602">
                                            <p:txEl>
                                              <p:pRg st="11" end="11"/>
                                            </p:txEl>
                                          </p:spTgt>
                                        </p:tgtEl>
                                        <p:attrNameLst>
                                          <p:attrName>style.visibility</p:attrName>
                                        </p:attrNameLst>
                                      </p:cBhvr>
                                      <p:to>
                                        <p:strVal val="visible"/>
                                      </p:to>
                                    </p:set>
                                    <p:animEffect transition="in" filter="fade">
                                      <p:cBhvr>
                                        <p:cTn id="38" dur="2000"/>
                                        <p:tgtEl>
                                          <p:spTgt spid="40960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81000" y="990600"/>
            <a:ext cx="8534400" cy="5410200"/>
          </a:xfrm>
        </p:spPr>
        <p:txBody>
          <a:bodyPr>
            <a:noAutofit/>
          </a:bodyPr>
          <a:lstStyle/>
          <a:p>
            <a:pPr marL="0" indent="0">
              <a:spcBef>
                <a:spcPts val="0"/>
              </a:spcBef>
              <a:buNone/>
            </a:pPr>
            <a:r>
              <a:rPr lang="en-US" dirty="0" smtClean="0"/>
              <a:t>Middle Chapters--</a:t>
            </a:r>
          </a:p>
          <a:p>
            <a:pPr>
              <a:spcBef>
                <a:spcPts val="0"/>
              </a:spcBef>
            </a:pPr>
            <a:r>
              <a:rPr lang="en-US" dirty="0" smtClean="0"/>
              <a:t>The Building Blocks of Behavioral Forensics – Understanding How the Basics of Human Behavior Tie into Fraud</a:t>
            </a:r>
          </a:p>
          <a:p>
            <a:pPr>
              <a:spcBef>
                <a:spcPts val="0"/>
              </a:spcBef>
            </a:pPr>
            <a:r>
              <a:rPr lang="en-US" dirty="0" smtClean="0"/>
              <a:t>The Predator-Prey Dance – Putting Behavioral Science Fundamentals into Motion</a:t>
            </a:r>
          </a:p>
          <a:p>
            <a:pPr>
              <a:spcBef>
                <a:spcPts val="0"/>
              </a:spcBef>
            </a:pPr>
            <a:r>
              <a:rPr lang="en-US" dirty="0" smtClean="0"/>
              <a:t>The Accidental Fraudster (Bad Apple):  When the Apple Turns and Honesty Reverses Course</a:t>
            </a:r>
          </a:p>
          <a:p>
            <a:pPr>
              <a:spcBef>
                <a:spcPts val="0"/>
              </a:spcBef>
            </a:pPr>
            <a:r>
              <a:rPr lang="en-US" dirty="0" smtClean="0"/>
              <a:t>Collusion: How </a:t>
            </a:r>
            <a:r>
              <a:rPr lang="en-US" dirty="0"/>
              <a:t>B</a:t>
            </a:r>
            <a:r>
              <a:rPr lang="en-US" dirty="0" smtClean="0"/>
              <a:t>ad Bushels </a:t>
            </a:r>
            <a:r>
              <a:rPr lang="en-US" dirty="0"/>
              <a:t>G</a:t>
            </a:r>
            <a:r>
              <a:rPr lang="en-US" dirty="0" smtClean="0"/>
              <a:t>et Recruited and Go to Work; Role of the “Charismatic Leader”</a:t>
            </a:r>
          </a:p>
        </p:txBody>
      </p:sp>
      <p:sp>
        <p:nvSpPr>
          <p:cNvPr id="409603" name="Rectangle 3"/>
          <p:cNvSpPr>
            <a:spLocks noGrp="1" noChangeArrowheads="1"/>
          </p:cNvSpPr>
          <p:nvPr>
            <p:ph type="title"/>
          </p:nvPr>
        </p:nvSpPr>
        <p:spPr>
          <a:xfrm>
            <a:off x="0" y="0"/>
            <a:ext cx="9144000" cy="1143000"/>
          </a:xfrm>
          <a:noFill/>
          <a:ln/>
        </p:spPr>
        <p:txBody>
          <a:bodyPr>
            <a:noAutofit/>
          </a:bodyPr>
          <a:lstStyle/>
          <a:p>
            <a:pPr algn="ctr"/>
            <a:r>
              <a:rPr lang="en-US" sz="3600" b="1" kern="1200" dirty="0" smtClean="0">
                <a:solidFill>
                  <a:srgbClr val="C00000"/>
                </a:solidFill>
              </a:rPr>
              <a:t>Part 2 –Foundations of Behavioral Forensics</a:t>
            </a:r>
          </a:p>
        </p:txBody>
      </p:sp>
    </p:spTree>
    <p:extLst>
      <p:ext uri="{BB962C8B-B14F-4D97-AF65-F5344CB8AC3E}">
        <p14:creationId xmlns:p14="http://schemas.microsoft.com/office/powerpoint/2010/main" val="67199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2">
                                            <p:txEl>
                                              <p:pRg st="1" end="1"/>
                                            </p:txEl>
                                          </p:spTgt>
                                        </p:tgtEl>
                                        <p:attrNameLst>
                                          <p:attrName>style.visibility</p:attrName>
                                        </p:attrNameLst>
                                      </p:cBhvr>
                                      <p:to>
                                        <p:strVal val="visible"/>
                                      </p:to>
                                    </p:set>
                                    <p:animEffect transition="in" filter="fade">
                                      <p:cBhvr>
                                        <p:cTn id="12" dur="2000"/>
                                        <p:tgtEl>
                                          <p:spTgt spid="409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02">
                                            <p:txEl>
                                              <p:pRg st="2" end="2"/>
                                            </p:txEl>
                                          </p:spTgt>
                                        </p:tgtEl>
                                        <p:attrNameLst>
                                          <p:attrName>style.visibility</p:attrName>
                                        </p:attrNameLst>
                                      </p:cBhvr>
                                      <p:to>
                                        <p:strVal val="visible"/>
                                      </p:to>
                                    </p:set>
                                    <p:animEffect transition="in" filter="fade">
                                      <p:cBhvr>
                                        <p:cTn id="17" dur="2000"/>
                                        <p:tgtEl>
                                          <p:spTgt spid="4096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02">
                                            <p:txEl>
                                              <p:pRg st="3" end="3"/>
                                            </p:txEl>
                                          </p:spTgt>
                                        </p:tgtEl>
                                        <p:attrNameLst>
                                          <p:attrName>style.visibility</p:attrName>
                                        </p:attrNameLst>
                                      </p:cBhvr>
                                      <p:to>
                                        <p:strVal val="visible"/>
                                      </p:to>
                                    </p:set>
                                    <p:animEffect transition="in" filter="fade">
                                      <p:cBhvr>
                                        <p:cTn id="22" dur="2000"/>
                                        <p:tgtEl>
                                          <p:spTgt spid="4096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602">
                                            <p:txEl>
                                              <p:pRg st="4" end="4"/>
                                            </p:txEl>
                                          </p:spTgt>
                                        </p:tgtEl>
                                        <p:attrNameLst>
                                          <p:attrName>style.visibility</p:attrName>
                                        </p:attrNameLst>
                                      </p:cBhvr>
                                      <p:to>
                                        <p:strVal val="visible"/>
                                      </p:to>
                                    </p:set>
                                    <p:animEffect transition="in" filter="fade">
                                      <p:cBhvr>
                                        <p:cTn id="27" dur="2000"/>
                                        <p:tgtEl>
                                          <p:spTgt spid="4096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81000" y="990600"/>
            <a:ext cx="8458200" cy="5141913"/>
          </a:xfrm>
        </p:spPr>
        <p:txBody>
          <a:bodyPr>
            <a:noAutofit/>
          </a:bodyPr>
          <a:lstStyle/>
          <a:p>
            <a:pPr marL="0" indent="0">
              <a:spcBef>
                <a:spcPts val="600"/>
              </a:spcBef>
              <a:buNone/>
            </a:pPr>
            <a:r>
              <a:rPr lang="en-US" dirty="0" smtClean="0"/>
              <a:t>Concluding Chapters--</a:t>
            </a:r>
          </a:p>
          <a:p>
            <a:pPr>
              <a:spcBef>
                <a:spcPts val="600"/>
              </a:spcBef>
            </a:pPr>
            <a:r>
              <a:rPr lang="en-US" dirty="0" smtClean="0"/>
              <a:t>Managing the Ecology of Fraud:  What you can do on Monday Morning</a:t>
            </a:r>
          </a:p>
          <a:p>
            <a:pPr>
              <a:spcBef>
                <a:spcPts val="600"/>
              </a:spcBef>
            </a:pPr>
            <a:r>
              <a:rPr lang="en-US" dirty="0" smtClean="0"/>
              <a:t>The Future of Behavioral Forensics:  Developing Psychological Awareness to Complement Financial Fraud Suspicions</a:t>
            </a:r>
          </a:p>
          <a:p>
            <a:pPr>
              <a:spcBef>
                <a:spcPts val="600"/>
              </a:spcBef>
            </a:pPr>
            <a:r>
              <a:rPr lang="en-US" dirty="0" smtClean="0"/>
              <a:t>Comprehensive Approach: requires interdisciplinary team combining financial, computer &amp; behavioral forensics</a:t>
            </a:r>
          </a:p>
        </p:txBody>
      </p:sp>
      <p:sp>
        <p:nvSpPr>
          <p:cNvPr id="409603" name="Rectangle 3"/>
          <p:cNvSpPr>
            <a:spLocks noGrp="1" noChangeArrowheads="1"/>
          </p:cNvSpPr>
          <p:nvPr>
            <p:ph type="title"/>
          </p:nvPr>
        </p:nvSpPr>
        <p:spPr>
          <a:xfrm>
            <a:off x="0" y="0"/>
            <a:ext cx="9144000" cy="1143000"/>
          </a:xfrm>
          <a:noFill/>
          <a:ln/>
        </p:spPr>
        <p:txBody>
          <a:bodyPr>
            <a:normAutofit/>
          </a:bodyPr>
          <a:lstStyle/>
          <a:p>
            <a:pPr algn="ctr"/>
            <a:r>
              <a:rPr lang="en-US" sz="3600" b="1" kern="1200" dirty="0" smtClean="0">
                <a:solidFill>
                  <a:srgbClr val="C00000"/>
                </a:solidFill>
              </a:rPr>
              <a:t>ABC Book Part 3 – A Call to Action</a:t>
            </a:r>
          </a:p>
        </p:txBody>
      </p:sp>
    </p:spTree>
    <p:extLst>
      <p:ext uri="{BB962C8B-B14F-4D97-AF65-F5344CB8AC3E}">
        <p14:creationId xmlns:p14="http://schemas.microsoft.com/office/powerpoint/2010/main" val="67199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2">
                                            <p:txEl>
                                              <p:pRg st="1" end="1"/>
                                            </p:txEl>
                                          </p:spTgt>
                                        </p:tgtEl>
                                        <p:attrNameLst>
                                          <p:attrName>style.visibility</p:attrName>
                                        </p:attrNameLst>
                                      </p:cBhvr>
                                      <p:to>
                                        <p:strVal val="visible"/>
                                      </p:to>
                                    </p:set>
                                    <p:animEffect transition="in" filter="fade">
                                      <p:cBhvr>
                                        <p:cTn id="12" dur="2000"/>
                                        <p:tgtEl>
                                          <p:spTgt spid="409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02">
                                            <p:txEl>
                                              <p:pRg st="2" end="2"/>
                                            </p:txEl>
                                          </p:spTgt>
                                        </p:tgtEl>
                                        <p:attrNameLst>
                                          <p:attrName>style.visibility</p:attrName>
                                        </p:attrNameLst>
                                      </p:cBhvr>
                                      <p:to>
                                        <p:strVal val="visible"/>
                                      </p:to>
                                    </p:set>
                                    <p:animEffect transition="in" filter="fade">
                                      <p:cBhvr>
                                        <p:cTn id="17" dur="2000"/>
                                        <p:tgtEl>
                                          <p:spTgt spid="4096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02">
                                            <p:txEl>
                                              <p:pRg st="3" end="3"/>
                                            </p:txEl>
                                          </p:spTgt>
                                        </p:tgtEl>
                                        <p:attrNameLst>
                                          <p:attrName>style.visibility</p:attrName>
                                        </p:attrNameLst>
                                      </p:cBhvr>
                                      <p:to>
                                        <p:strVal val="visible"/>
                                      </p:to>
                                    </p:set>
                                    <p:animEffect transition="in" filter="fade">
                                      <p:cBhvr>
                                        <p:cTn id="22" dur="2000"/>
                                        <p:tgtEl>
                                          <p:spTgt spid="4096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228600" y="609600"/>
            <a:ext cx="8686800" cy="6096000"/>
          </a:xfrm>
        </p:spPr>
        <p:txBody>
          <a:bodyPr>
            <a:noAutofit/>
          </a:bodyPr>
          <a:lstStyle/>
          <a:p>
            <a:pPr marL="0" indent="0">
              <a:spcBef>
                <a:spcPts val="600"/>
              </a:spcBef>
              <a:buNone/>
            </a:pPr>
            <a:r>
              <a:rPr lang="en-US" sz="2800" i="1" dirty="0" smtClean="0"/>
              <a:t>Faculty mentors:</a:t>
            </a:r>
          </a:p>
          <a:p>
            <a:pPr marL="0" indent="0">
              <a:spcBef>
                <a:spcPts val="600"/>
              </a:spcBef>
              <a:buNone/>
            </a:pPr>
            <a:r>
              <a:rPr lang="en-US" sz="2800" b="1" dirty="0" smtClean="0">
                <a:solidFill>
                  <a:srgbClr val="C00000"/>
                </a:solidFill>
              </a:rPr>
              <a:t>Dr. Andrew D. Bailey, Jr., </a:t>
            </a:r>
            <a:r>
              <a:rPr lang="en-US" sz="2800" dirty="0" smtClean="0"/>
              <a:t>UIUC Emeritus Professor of Accountancy, and ex-SEC Deputy Chief Accountant</a:t>
            </a:r>
          </a:p>
          <a:p>
            <a:pPr marL="0" indent="0">
              <a:spcBef>
                <a:spcPts val="600"/>
              </a:spcBef>
              <a:buNone/>
            </a:pPr>
            <a:r>
              <a:rPr lang="en-US" sz="2800" b="1" dirty="0" smtClean="0">
                <a:solidFill>
                  <a:srgbClr val="C00000"/>
                </a:solidFill>
              </a:rPr>
              <a:t>Dr. George W. </a:t>
            </a:r>
            <a:r>
              <a:rPr lang="en-US" sz="2800" b="1" dirty="0" err="1" smtClean="0">
                <a:solidFill>
                  <a:srgbClr val="C00000"/>
                </a:solidFill>
              </a:rPr>
              <a:t>Krull</a:t>
            </a:r>
            <a:r>
              <a:rPr lang="en-US" sz="2800" dirty="0" smtClean="0"/>
              <a:t>, retired Grant Thornton LLP partner</a:t>
            </a:r>
          </a:p>
          <a:p>
            <a:pPr marL="0" indent="0">
              <a:spcBef>
                <a:spcPts val="600"/>
              </a:spcBef>
              <a:buNone/>
            </a:pPr>
            <a:r>
              <a:rPr lang="en-US" sz="2800" b="1" dirty="0" smtClean="0">
                <a:solidFill>
                  <a:srgbClr val="C00000"/>
                </a:solidFill>
              </a:rPr>
              <a:t>Dr. Arthur R. Wyatt, </a:t>
            </a:r>
            <a:r>
              <a:rPr lang="en-US" sz="2800" dirty="0" smtClean="0"/>
              <a:t>retired Arthur Andersen &amp; Co. partner; Member, FASB, OSU Accounting Hall of Fame</a:t>
            </a:r>
          </a:p>
          <a:p>
            <a:pPr marL="0" indent="0">
              <a:spcBef>
                <a:spcPts val="600"/>
              </a:spcBef>
              <a:buNone/>
            </a:pPr>
            <a:r>
              <a:rPr lang="en-US" sz="2800" dirty="0" smtClean="0"/>
              <a:t>(who inspired me to excel as an academic-practitioner)</a:t>
            </a:r>
          </a:p>
          <a:p>
            <a:pPr marL="0" indent="0">
              <a:spcBef>
                <a:spcPts val="0"/>
              </a:spcBef>
              <a:buNone/>
            </a:pPr>
            <a:endParaRPr lang="en-US" sz="1200" dirty="0" smtClean="0"/>
          </a:p>
          <a:p>
            <a:pPr marL="0" indent="0">
              <a:spcBef>
                <a:spcPts val="600"/>
              </a:spcBef>
              <a:buNone/>
            </a:pPr>
            <a:r>
              <a:rPr lang="en-US" sz="2800" i="1" dirty="0" smtClean="0"/>
              <a:t>Brother-in-law:</a:t>
            </a:r>
          </a:p>
          <a:p>
            <a:pPr marL="0" indent="0">
              <a:spcBef>
                <a:spcPts val="600"/>
              </a:spcBef>
              <a:buNone/>
            </a:pPr>
            <a:r>
              <a:rPr lang="en-US" sz="2800" b="1" dirty="0" smtClean="0">
                <a:solidFill>
                  <a:srgbClr val="C00000"/>
                </a:solidFill>
              </a:rPr>
              <a:t>Mr. L. Srinivasan, </a:t>
            </a:r>
            <a:r>
              <a:rPr lang="en-US" sz="2800" dirty="0" smtClean="0"/>
              <a:t>FCA, former Chief Accountant, Abu Dhabi Petroleum Ports Operating Co. </a:t>
            </a:r>
            <a:r>
              <a:rPr lang="en-US" sz="2800" dirty="0"/>
              <a:t>(</a:t>
            </a:r>
            <a:r>
              <a:rPr lang="en-US" sz="2800" dirty="0" smtClean="0"/>
              <a:t>ADPPOC)</a:t>
            </a:r>
          </a:p>
          <a:p>
            <a:pPr marL="0" indent="0">
              <a:spcBef>
                <a:spcPts val="600"/>
              </a:spcBef>
              <a:buNone/>
            </a:pPr>
            <a:r>
              <a:rPr lang="en-US" sz="2800" dirty="0" smtClean="0"/>
              <a:t>(who initiated/forged my relationship with GCC countries)</a:t>
            </a:r>
          </a:p>
        </p:txBody>
      </p:sp>
      <p:sp>
        <p:nvSpPr>
          <p:cNvPr id="409603" name="Rectangle 3"/>
          <p:cNvSpPr>
            <a:spLocks noGrp="1" noChangeArrowheads="1"/>
          </p:cNvSpPr>
          <p:nvPr>
            <p:ph type="title"/>
          </p:nvPr>
        </p:nvSpPr>
        <p:spPr>
          <a:xfrm>
            <a:off x="0" y="0"/>
            <a:ext cx="9144000" cy="762000"/>
          </a:xfrm>
          <a:noFill/>
          <a:ln/>
        </p:spPr>
        <p:txBody>
          <a:bodyPr>
            <a:normAutofit/>
          </a:bodyPr>
          <a:lstStyle/>
          <a:p>
            <a:pPr algn="ctr"/>
            <a:r>
              <a:rPr lang="en-US" sz="3600" b="1" dirty="0">
                <a:solidFill>
                  <a:srgbClr val="C00000"/>
                </a:solidFill>
              </a:rPr>
              <a:t>D</a:t>
            </a:r>
            <a:r>
              <a:rPr lang="en-US" sz="3600" b="1" dirty="0" smtClean="0">
                <a:solidFill>
                  <a:srgbClr val="C00000"/>
                </a:solidFill>
              </a:rPr>
              <a:t>EDICATION</a:t>
            </a:r>
            <a:r>
              <a:rPr lang="en-US" sz="3600" b="1" kern="1200" dirty="0" smtClean="0">
                <a:solidFill>
                  <a:srgbClr val="C00000"/>
                </a:solidFill>
              </a:rPr>
              <a:t> </a:t>
            </a:r>
          </a:p>
        </p:txBody>
      </p:sp>
    </p:spTree>
    <p:extLst>
      <p:ext uri="{BB962C8B-B14F-4D97-AF65-F5344CB8AC3E}">
        <p14:creationId xmlns:p14="http://schemas.microsoft.com/office/powerpoint/2010/main" val="384242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2">
                                            <p:txEl>
                                              <p:pRg st="1" end="1"/>
                                            </p:txEl>
                                          </p:spTgt>
                                        </p:tgtEl>
                                        <p:attrNameLst>
                                          <p:attrName>style.visibility</p:attrName>
                                        </p:attrNameLst>
                                      </p:cBhvr>
                                      <p:to>
                                        <p:strVal val="visible"/>
                                      </p:to>
                                    </p:set>
                                    <p:animEffect transition="in" filter="fade">
                                      <p:cBhvr>
                                        <p:cTn id="12" dur="2000"/>
                                        <p:tgtEl>
                                          <p:spTgt spid="409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02">
                                            <p:txEl>
                                              <p:pRg st="2" end="2"/>
                                            </p:txEl>
                                          </p:spTgt>
                                        </p:tgtEl>
                                        <p:attrNameLst>
                                          <p:attrName>style.visibility</p:attrName>
                                        </p:attrNameLst>
                                      </p:cBhvr>
                                      <p:to>
                                        <p:strVal val="visible"/>
                                      </p:to>
                                    </p:set>
                                    <p:animEffect transition="in" filter="fade">
                                      <p:cBhvr>
                                        <p:cTn id="17" dur="2000"/>
                                        <p:tgtEl>
                                          <p:spTgt spid="4096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02">
                                            <p:txEl>
                                              <p:pRg st="3" end="3"/>
                                            </p:txEl>
                                          </p:spTgt>
                                        </p:tgtEl>
                                        <p:attrNameLst>
                                          <p:attrName>style.visibility</p:attrName>
                                        </p:attrNameLst>
                                      </p:cBhvr>
                                      <p:to>
                                        <p:strVal val="visible"/>
                                      </p:to>
                                    </p:set>
                                    <p:animEffect transition="in" filter="fade">
                                      <p:cBhvr>
                                        <p:cTn id="22" dur="2000"/>
                                        <p:tgtEl>
                                          <p:spTgt spid="4096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602">
                                            <p:txEl>
                                              <p:pRg st="4" end="4"/>
                                            </p:txEl>
                                          </p:spTgt>
                                        </p:tgtEl>
                                        <p:attrNameLst>
                                          <p:attrName>style.visibility</p:attrName>
                                        </p:attrNameLst>
                                      </p:cBhvr>
                                      <p:to>
                                        <p:strVal val="visible"/>
                                      </p:to>
                                    </p:set>
                                    <p:animEffect transition="in" filter="fade">
                                      <p:cBhvr>
                                        <p:cTn id="27" dur="2000"/>
                                        <p:tgtEl>
                                          <p:spTgt spid="40960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9602">
                                            <p:txEl>
                                              <p:pRg st="6" end="6"/>
                                            </p:txEl>
                                          </p:spTgt>
                                        </p:tgtEl>
                                        <p:attrNameLst>
                                          <p:attrName>style.visibility</p:attrName>
                                        </p:attrNameLst>
                                      </p:cBhvr>
                                      <p:to>
                                        <p:strVal val="visible"/>
                                      </p:to>
                                    </p:set>
                                    <p:animEffect transition="in" filter="fade">
                                      <p:cBhvr>
                                        <p:cTn id="32" dur="2000"/>
                                        <p:tgtEl>
                                          <p:spTgt spid="40960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9602">
                                            <p:txEl>
                                              <p:pRg st="7" end="7"/>
                                            </p:txEl>
                                          </p:spTgt>
                                        </p:tgtEl>
                                        <p:attrNameLst>
                                          <p:attrName>style.visibility</p:attrName>
                                        </p:attrNameLst>
                                      </p:cBhvr>
                                      <p:to>
                                        <p:strVal val="visible"/>
                                      </p:to>
                                    </p:set>
                                    <p:animEffect transition="in" filter="fade">
                                      <p:cBhvr>
                                        <p:cTn id="37" dur="2000"/>
                                        <p:tgtEl>
                                          <p:spTgt spid="40960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09602">
                                            <p:txEl>
                                              <p:pRg st="8" end="8"/>
                                            </p:txEl>
                                          </p:spTgt>
                                        </p:tgtEl>
                                        <p:attrNameLst>
                                          <p:attrName>style.visibility</p:attrName>
                                        </p:attrNameLst>
                                      </p:cBhvr>
                                      <p:to>
                                        <p:strVal val="visible"/>
                                      </p:to>
                                    </p:set>
                                    <p:animEffect transition="in" filter="fade">
                                      <p:cBhvr>
                                        <p:cTn id="42" dur="2000"/>
                                        <p:tgtEl>
                                          <p:spTgt spid="40960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42900" y="990600"/>
            <a:ext cx="8572500" cy="5791200"/>
          </a:xfrm>
        </p:spPr>
        <p:txBody>
          <a:bodyPr>
            <a:noAutofit/>
          </a:bodyPr>
          <a:lstStyle/>
          <a:p>
            <a:pPr marL="0" indent="0">
              <a:spcBef>
                <a:spcPts val="600"/>
              </a:spcBef>
              <a:buNone/>
            </a:pPr>
            <a:r>
              <a:rPr lang="en-US" sz="3600" b="1" dirty="0">
                <a:solidFill>
                  <a:srgbClr val="7030A0"/>
                </a:solidFill>
              </a:rPr>
              <a:t>“A body of men holding themselves accountable to </a:t>
            </a:r>
            <a:r>
              <a:rPr lang="en-US" sz="3600" b="1" dirty="0" smtClean="0">
                <a:solidFill>
                  <a:srgbClr val="7030A0"/>
                </a:solidFill>
              </a:rPr>
              <a:t>nobody ought </a:t>
            </a:r>
            <a:r>
              <a:rPr lang="en-US" sz="3600" b="1" dirty="0">
                <a:solidFill>
                  <a:srgbClr val="7030A0"/>
                </a:solidFill>
              </a:rPr>
              <a:t>not to be trusted by anybody</a:t>
            </a:r>
            <a:r>
              <a:rPr lang="en-US" sz="3600" b="1" dirty="0" smtClean="0">
                <a:solidFill>
                  <a:srgbClr val="7030A0"/>
                </a:solidFill>
              </a:rPr>
              <a:t>.”</a:t>
            </a:r>
          </a:p>
          <a:p>
            <a:pPr marL="0" indent="0">
              <a:spcBef>
                <a:spcPts val="600"/>
              </a:spcBef>
              <a:buNone/>
            </a:pPr>
            <a:r>
              <a:rPr lang="en-US" sz="3600" dirty="0" smtClean="0"/>
              <a:t>― </a:t>
            </a:r>
            <a:r>
              <a:rPr lang="en-US" sz="2800" b="1" dirty="0"/>
              <a:t>Thomas Paine </a:t>
            </a:r>
            <a:r>
              <a:rPr lang="en-US" sz="2800" b="1" dirty="0" smtClean="0"/>
              <a:t>(</a:t>
            </a:r>
            <a:r>
              <a:rPr lang="en-US" sz="2800" b="1" dirty="0"/>
              <a:t>1737-1809), </a:t>
            </a:r>
            <a:r>
              <a:rPr lang="en-US" sz="2400" dirty="0"/>
              <a:t>English-American political activist, philosopher, political theorist, and </a:t>
            </a:r>
            <a:r>
              <a:rPr lang="en-US" sz="2400" dirty="0" smtClean="0"/>
              <a:t>revolutionary; one of the “founding fathers of America”</a:t>
            </a:r>
          </a:p>
          <a:p>
            <a:pPr marL="0" indent="0">
              <a:spcBef>
                <a:spcPts val="0"/>
              </a:spcBef>
              <a:buNone/>
            </a:pPr>
            <a:endParaRPr lang="en-US" sz="1400" dirty="0"/>
          </a:p>
          <a:p>
            <a:pPr>
              <a:spcBef>
                <a:spcPts val="600"/>
              </a:spcBef>
              <a:buFont typeface="Wingdings" panose="05000000000000000000" pitchFamily="2" charset="2"/>
              <a:buChar char="Ø"/>
            </a:pPr>
            <a:r>
              <a:rPr lang="en-US" b="1" i="1" dirty="0" err="1">
                <a:solidFill>
                  <a:srgbClr val="7030A0"/>
                </a:solidFill>
              </a:rPr>
              <a:t>Quis</a:t>
            </a:r>
            <a:r>
              <a:rPr lang="en-US" b="1" i="1" dirty="0">
                <a:solidFill>
                  <a:srgbClr val="7030A0"/>
                </a:solidFill>
              </a:rPr>
              <a:t> </a:t>
            </a:r>
            <a:r>
              <a:rPr lang="en-US" b="1" i="1" dirty="0" err="1">
                <a:solidFill>
                  <a:srgbClr val="7030A0"/>
                </a:solidFill>
              </a:rPr>
              <a:t>custodiet</a:t>
            </a:r>
            <a:r>
              <a:rPr lang="en-US" b="1" i="1" dirty="0">
                <a:solidFill>
                  <a:srgbClr val="7030A0"/>
                </a:solidFill>
              </a:rPr>
              <a:t> </a:t>
            </a:r>
            <a:r>
              <a:rPr lang="en-US" b="1" i="1" dirty="0" err="1">
                <a:solidFill>
                  <a:srgbClr val="7030A0"/>
                </a:solidFill>
              </a:rPr>
              <a:t>ipsos</a:t>
            </a:r>
            <a:r>
              <a:rPr lang="en-US" b="1" i="1" dirty="0">
                <a:solidFill>
                  <a:srgbClr val="7030A0"/>
                </a:solidFill>
              </a:rPr>
              <a:t> </a:t>
            </a:r>
            <a:r>
              <a:rPr lang="en-US" b="1" i="1" dirty="0" err="1">
                <a:solidFill>
                  <a:srgbClr val="7030A0"/>
                </a:solidFill>
              </a:rPr>
              <a:t>custodes</a:t>
            </a:r>
            <a:r>
              <a:rPr lang="en-US" b="1" i="1" dirty="0">
                <a:solidFill>
                  <a:srgbClr val="7030A0"/>
                </a:solidFill>
              </a:rPr>
              <a:t>? </a:t>
            </a:r>
            <a:r>
              <a:rPr lang="en-US" b="1" dirty="0" smtClean="0">
                <a:solidFill>
                  <a:srgbClr val="7030A0"/>
                </a:solidFill>
              </a:rPr>
              <a:t>"Who </a:t>
            </a:r>
            <a:r>
              <a:rPr lang="en-US" b="1" dirty="0">
                <a:solidFill>
                  <a:srgbClr val="7030A0"/>
                </a:solidFill>
              </a:rPr>
              <a:t>will guard the guards themselves</a:t>
            </a:r>
            <a:r>
              <a:rPr lang="en-US" b="1" dirty="0" smtClean="0">
                <a:solidFill>
                  <a:srgbClr val="7030A0"/>
                </a:solidFill>
              </a:rPr>
              <a:t>?“</a:t>
            </a:r>
          </a:p>
          <a:p>
            <a:pPr marL="0" indent="0">
              <a:spcBef>
                <a:spcPts val="600"/>
              </a:spcBef>
              <a:buNone/>
            </a:pPr>
            <a:r>
              <a:rPr lang="fr-FR" sz="2400" dirty="0" smtClean="0"/>
              <a:t>-- Latin phrase by Roman </a:t>
            </a:r>
            <a:r>
              <a:rPr lang="fr-FR" sz="2400" dirty="0" err="1" smtClean="0"/>
              <a:t>poet</a:t>
            </a:r>
            <a:r>
              <a:rPr lang="fr-FR" sz="2400" b="1" dirty="0" smtClean="0"/>
              <a:t> </a:t>
            </a:r>
            <a:r>
              <a:rPr lang="fr-FR" sz="2400" b="1" dirty="0" err="1" smtClean="0"/>
              <a:t>Juvenal</a:t>
            </a:r>
            <a:r>
              <a:rPr lang="fr-FR" sz="2400" b="1" dirty="0" smtClean="0"/>
              <a:t> </a:t>
            </a:r>
            <a:r>
              <a:rPr lang="fr-FR" sz="2400" dirty="0"/>
              <a:t>(Satire VI, </a:t>
            </a:r>
            <a:r>
              <a:rPr lang="fr-FR" sz="2400" dirty="0" err="1"/>
              <a:t>lines</a:t>
            </a:r>
            <a:r>
              <a:rPr lang="fr-FR" sz="2400" dirty="0"/>
              <a:t> 347–8) </a:t>
            </a:r>
            <a:endParaRPr lang="en-US" sz="2400" dirty="0" smtClean="0"/>
          </a:p>
        </p:txBody>
      </p:sp>
      <p:sp>
        <p:nvSpPr>
          <p:cNvPr id="409603" name="Rectangle 3"/>
          <p:cNvSpPr>
            <a:spLocks noGrp="1" noChangeArrowheads="1"/>
          </p:cNvSpPr>
          <p:nvPr>
            <p:ph type="title"/>
          </p:nvPr>
        </p:nvSpPr>
        <p:spPr>
          <a:xfrm>
            <a:off x="0" y="0"/>
            <a:ext cx="9144000" cy="1143000"/>
          </a:xfrm>
          <a:noFill/>
          <a:ln/>
        </p:spPr>
        <p:txBody>
          <a:bodyPr>
            <a:normAutofit/>
          </a:bodyPr>
          <a:lstStyle/>
          <a:p>
            <a:pPr algn="ctr"/>
            <a:r>
              <a:rPr lang="en-US" sz="4000" b="1" dirty="0" smtClean="0">
                <a:solidFill>
                  <a:srgbClr val="C00000"/>
                </a:solidFill>
              </a:rPr>
              <a:t>ON GOVERNANCE</a:t>
            </a:r>
            <a:r>
              <a:rPr lang="en-US" sz="4000" b="1" kern="1200" dirty="0" smtClean="0">
                <a:solidFill>
                  <a:srgbClr val="C00000"/>
                </a:solidFill>
              </a:rPr>
              <a:t> </a:t>
            </a:r>
          </a:p>
        </p:txBody>
      </p:sp>
    </p:spTree>
    <p:extLst>
      <p:ext uri="{BB962C8B-B14F-4D97-AF65-F5344CB8AC3E}">
        <p14:creationId xmlns:p14="http://schemas.microsoft.com/office/powerpoint/2010/main" val="245271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2">
                                            <p:txEl>
                                              <p:pRg st="1" end="1"/>
                                            </p:txEl>
                                          </p:spTgt>
                                        </p:tgtEl>
                                        <p:attrNameLst>
                                          <p:attrName>style.visibility</p:attrName>
                                        </p:attrNameLst>
                                      </p:cBhvr>
                                      <p:to>
                                        <p:strVal val="visible"/>
                                      </p:to>
                                    </p:set>
                                    <p:animEffect transition="in" filter="fade">
                                      <p:cBhvr>
                                        <p:cTn id="12" dur="2000"/>
                                        <p:tgtEl>
                                          <p:spTgt spid="409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02">
                                            <p:txEl>
                                              <p:pRg st="3" end="3"/>
                                            </p:txEl>
                                          </p:spTgt>
                                        </p:tgtEl>
                                        <p:attrNameLst>
                                          <p:attrName>style.visibility</p:attrName>
                                        </p:attrNameLst>
                                      </p:cBhvr>
                                      <p:to>
                                        <p:strVal val="visible"/>
                                      </p:to>
                                    </p:set>
                                    <p:animEffect transition="in" filter="fade">
                                      <p:cBhvr>
                                        <p:cTn id="17" dur="2000"/>
                                        <p:tgtEl>
                                          <p:spTgt spid="40960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02">
                                            <p:txEl>
                                              <p:pRg st="4" end="4"/>
                                            </p:txEl>
                                          </p:spTgt>
                                        </p:tgtEl>
                                        <p:attrNameLst>
                                          <p:attrName>style.visibility</p:attrName>
                                        </p:attrNameLst>
                                      </p:cBhvr>
                                      <p:to>
                                        <p:strVal val="visible"/>
                                      </p:to>
                                    </p:set>
                                    <p:animEffect transition="in" filter="fade">
                                      <p:cBhvr>
                                        <p:cTn id="22" dur="2000"/>
                                        <p:tgtEl>
                                          <p:spTgt spid="4096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04800" y="914400"/>
            <a:ext cx="8458200" cy="5791200"/>
          </a:xfrm>
        </p:spPr>
        <p:txBody>
          <a:bodyPr>
            <a:noAutofit/>
          </a:bodyPr>
          <a:lstStyle/>
          <a:p>
            <a:pPr>
              <a:spcBef>
                <a:spcPts val="600"/>
              </a:spcBef>
            </a:pPr>
            <a:r>
              <a:rPr lang="en-US" sz="2800" dirty="0"/>
              <a:t>CG involves a set of relationships between a company’s management, its board, its shareholders, and other stakeholders. </a:t>
            </a:r>
            <a:endParaRPr lang="en-US" sz="2800" dirty="0" smtClean="0"/>
          </a:p>
          <a:p>
            <a:pPr>
              <a:spcBef>
                <a:spcPts val="600"/>
              </a:spcBef>
            </a:pPr>
            <a:r>
              <a:rPr lang="en-US" sz="2800" dirty="0" smtClean="0"/>
              <a:t>CG provides </a:t>
            </a:r>
            <a:r>
              <a:rPr lang="en-US" sz="2800" dirty="0"/>
              <a:t>the structure through which the objectives (i.e., strategy) of the company are set, and the means of obtaining those objectives and monitoring performance are determined</a:t>
            </a:r>
            <a:r>
              <a:rPr lang="en-US" sz="2800" dirty="0" smtClean="0"/>
              <a:t>. Includes--</a:t>
            </a:r>
            <a:endParaRPr lang="en-US" sz="2800" dirty="0"/>
          </a:p>
          <a:p>
            <a:pPr lvl="1">
              <a:spcBef>
                <a:spcPts val="600"/>
              </a:spcBef>
            </a:pPr>
            <a:r>
              <a:rPr lang="en-US" sz="2400" dirty="0"/>
              <a:t>S</a:t>
            </a:r>
            <a:r>
              <a:rPr lang="en-US" sz="2400" dirty="0" smtClean="0"/>
              <a:t>trategic planning and implementation processes </a:t>
            </a:r>
            <a:r>
              <a:rPr lang="en-US" sz="2400" dirty="0"/>
              <a:t>in the context of the social, regulatory and market environment. </a:t>
            </a:r>
            <a:endParaRPr lang="en-US" sz="2400" dirty="0" smtClean="0"/>
          </a:p>
          <a:p>
            <a:pPr lvl="1">
              <a:spcBef>
                <a:spcPts val="600"/>
              </a:spcBef>
            </a:pPr>
            <a:r>
              <a:rPr lang="en-US" sz="2400" dirty="0" smtClean="0"/>
              <a:t>Governance </a:t>
            </a:r>
            <a:r>
              <a:rPr lang="en-US" sz="2400" dirty="0"/>
              <a:t>mechanisms include monitoring the actions, policies, practices, and decisions of corporations, their agents, and affected stakeholders.</a:t>
            </a:r>
          </a:p>
        </p:txBody>
      </p:sp>
      <p:sp>
        <p:nvSpPr>
          <p:cNvPr id="409603" name="Rectangle 3"/>
          <p:cNvSpPr>
            <a:spLocks noGrp="1" noChangeArrowheads="1"/>
          </p:cNvSpPr>
          <p:nvPr>
            <p:ph type="title"/>
          </p:nvPr>
        </p:nvSpPr>
        <p:spPr>
          <a:xfrm>
            <a:off x="0" y="0"/>
            <a:ext cx="9144000" cy="1143000"/>
          </a:xfrm>
          <a:noFill/>
          <a:ln/>
        </p:spPr>
        <p:txBody>
          <a:bodyPr>
            <a:normAutofit/>
          </a:bodyPr>
          <a:lstStyle/>
          <a:p>
            <a:pPr algn="ctr"/>
            <a:r>
              <a:rPr lang="en-US" sz="3600" b="1" dirty="0" smtClean="0">
                <a:solidFill>
                  <a:srgbClr val="C00000"/>
                </a:solidFill>
              </a:rPr>
              <a:t>OECD on CORPORATE GOVERNANCE </a:t>
            </a:r>
            <a:r>
              <a:rPr lang="en-US" sz="3600" b="1" kern="1200" dirty="0" smtClean="0">
                <a:solidFill>
                  <a:srgbClr val="C00000"/>
                </a:solidFill>
              </a:rPr>
              <a:t> </a:t>
            </a:r>
          </a:p>
        </p:txBody>
      </p:sp>
    </p:spTree>
    <p:extLst>
      <p:ext uri="{BB962C8B-B14F-4D97-AF65-F5344CB8AC3E}">
        <p14:creationId xmlns:p14="http://schemas.microsoft.com/office/powerpoint/2010/main" val="67930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2">
                                            <p:txEl>
                                              <p:pRg st="1" end="1"/>
                                            </p:txEl>
                                          </p:spTgt>
                                        </p:tgtEl>
                                        <p:attrNameLst>
                                          <p:attrName>style.visibility</p:attrName>
                                        </p:attrNameLst>
                                      </p:cBhvr>
                                      <p:to>
                                        <p:strVal val="visible"/>
                                      </p:to>
                                    </p:set>
                                    <p:animEffect transition="in" filter="fade">
                                      <p:cBhvr>
                                        <p:cTn id="12" dur="2000"/>
                                        <p:tgtEl>
                                          <p:spTgt spid="40960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9602">
                                            <p:txEl>
                                              <p:pRg st="2" end="2"/>
                                            </p:txEl>
                                          </p:spTgt>
                                        </p:tgtEl>
                                        <p:attrNameLst>
                                          <p:attrName>style.visibility</p:attrName>
                                        </p:attrNameLst>
                                      </p:cBhvr>
                                      <p:to>
                                        <p:strVal val="visible"/>
                                      </p:to>
                                    </p:set>
                                    <p:animEffect transition="in" filter="fade">
                                      <p:cBhvr>
                                        <p:cTn id="15" dur="2000"/>
                                        <p:tgtEl>
                                          <p:spTgt spid="40960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9602">
                                            <p:txEl>
                                              <p:pRg st="3" end="3"/>
                                            </p:txEl>
                                          </p:spTgt>
                                        </p:tgtEl>
                                        <p:attrNameLst>
                                          <p:attrName>style.visibility</p:attrName>
                                        </p:attrNameLst>
                                      </p:cBhvr>
                                      <p:to>
                                        <p:strVal val="visible"/>
                                      </p:to>
                                    </p:set>
                                    <p:animEffect transition="in" filter="fade">
                                      <p:cBhvr>
                                        <p:cTn id="18" dur="2000"/>
                                        <p:tgtEl>
                                          <p:spTgt spid="4096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04800" y="838200"/>
            <a:ext cx="8458200" cy="5867400"/>
          </a:xfrm>
        </p:spPr>
        <p:txBody>
          <a:bodyPr>
            <a:noAutofit/>
          </a:bodyPr>
          <a:lstStyle/>
          <a:p>
            <a:pPr marL="0" indent="0">
              <a:spcBef>
                <a:spcPts val="600"/>
              </a:spcBef>
              <a:buNone/>
            </a:pPr>
            <a:r>
              <a:rPr lang="en-US" sz="2800" dirty="0" smtClean="0"/>
              <a:t>The </a:t>
            </a:r>
            <a:r>
              <a:rPr lang="en-US" sz="2800" dirty="0"/>
              <a:t>purpose of the board is to  promote and protect the interests of the corporation and its stockholders, while considering the interests of other external and internal stakeholders (e.g., creditors, employees, etc.).</a:t>
            </a:r>
          </a:p>
          <a:p>
            <a:pPr marL="0" indent="0">
              <a:spcBef>
                <a:spcPts val="0"/>
              </a:spcBef>
              <a:buNone/>
            </a:pPr>
            <a:endParaRPr lang="en-US" sz="2800" dirty="0"/>
          </a:p>
          <a:p>
            <a:pPr marL="0" indent="0">
              <a:spcBef>
                <a:spcPts val="600"/>
              </a:spcBef>
              <a:buNone/>
            </a:pPr>
            <a:r>
              <a:rPr lang="en-US" sz="2800" dirty="0"/>
              <a:t>M</a:t>
            </a:r>
            <a:r>
              <a:rPr lang="en-US" sz="2800" dirty="0" smtClean="0"/>
              <a:t>ajor </a:t>
            </a:r>
            <a:r>
              <a:rPr lang="en-US" sz="2800" dirty="0"/>
              <a:t>areas of responsibility: </a:t>
            </a:r>
          </a:p>
          <a:p>
            <a:pPr marL="0" indent="0">
              <a:spcBef>
                <a:spcPts val="600"/>
              </a:spcBef>
              <a:buNone/>
            </a:pPr>
            <a:r>
              <a:rPr lang="en-US" sz="2800" dirty="0" smtClean="0"/>
              <a:t>* Oversight of </a:t>
            </a:r>
            <a:r>
              <a:rPr lang="en-US" sz="2800" dirty="0"/>
              <a:t>the CEO and </a:t>
            </a:r>
            <a:r>
              <a:rPr lang="en-US" sz="2800" dirty="0" smtClean="0"/>
              <a:t>executive management team</a:t>
            </a:r>
            <a:r>
              <a:rPr lang="en-US" sz="2800" dirty="0"/>
              <a:t>; </a:t>
            </a:r>
          </a:p>
          <a:p>
            <a:pPr marL="0" indent="0">
              <a:spcBef>
                <a:spcPts val="600"/>
              </a:spcBef>
              <a:buNone/>
            </a:pPr>
            <a:r>
              <a:rPr lang="en-US" sz="2800" dirty="0" smtClean="0"/>
              <a:t>*  Approving corporation’s </a:t>
            </a:r>
            <a:r>
              <a:rPr lang="en-US" sz="2800" dirty="0"/>
              <a:t>strategy and processes for </a:t>
            </a:r>
            <a:r>
              <a:rPr lang="en-US" sz="2800" dirty="0" smtClean="0"/>
              <a:t>  managing </a:t>
            </a:r>
            <a:r>
              <a:rPr lang="en-US" sz="2800" dirty="0"/>
              <a:t>enterprise, including succession planning; </a:t>
            </a:r>
            <a:endParaRPr lang="en-US" sz="2800" dirty="0" smtClean="0"/>
          </a:p>
          <a:p>
            <a:pPr marL="0" indent="0">
              <a:spcBef>
                <a:spcPts val="600"/>
              </a:spcBef>
              <a:buNone/>
            </a:pPr>
            <a:r>
              <a:rPr lang="en-US" sz="2800" dirty="0" smtClean="0"/>
              <a:t>* Monitoring </a:t>
            </a:r>
            <a:r>
              <a:rPr lang="en-US" sz="2800" dirty="0"/>
              <a:t>the corporation’s risks and internal controls, </a:t>
            </a:r>
            <a:r>
              <a:rPr lang="en-US" sz="2800" dirty="0" smtClean="0"/>
              <a:t>most importantly, </a:t>
            </a:r>
            <a:r>
              <a:rPr lang="en-US" sz="2800" dirty="0"/>
              <a:t>the ethical </a:t>
            </a:r>
            <a:r>
              <a:rPr lang="en-US" sz="2800" dirty="0" smtClean="0"/>
              <a:t>tone from the top.</a:t>
            </a:r>
            <a:endParaRPr lang="en-US" sz="2800" dirty="0"/>
          </a:p>
        </p:txBody>
      </p:sp>
      <p:sp>
        <p:nvSpPr>
          <p:cNvPr id="409603" name="Rectangle 3"/>
          <p:cNvSpPr>
            <a:spLocks noGrp="1" noChangeArrowheads="1"/>
          </p:cNvSpPr>
          <p:nvPr>
            <p:ph type="title"/>
          </p:nvPr>
        </p:nvSpPr>
        <p:spPr>
          <a:xfrm>
            <a:off x="0" y="0"/>
            <a:ext cx="9144000" cy="914400"/>
          </a:xfrm>
          <a:noFill/>
          <a:ln/>
        </p:spPr>
        <p:txBody>
          <a:bodyPr>
            <a:normAutofit/>
          </a:bodyPr>
          <a:lstStyle/>
          <a:p>
            <a:pPr algn="ctr"/>
            <a:r>
              <a:rPr lang="en-US" sz="3600" b="1" dirty="0" smtClean="0">
                <a:solidFill>
                  <a:srgbClr val="C00000"/>
                </a:solidFill>
              </a:rPr>
              <a:t>GOVERNANCE PRINCIPLES </a:t>
            </a:r>
            <a:r>
              <a:rPr lang="en-US" sz="3600" b="1" kern="1200" dirty="0" smtClean="0">
                <a:solidFill>
                  <a:srgbClr val="C00000"/>
                </a:solidFill>
              </a:rPr>
              <a:t> </a:t>
            </a:r>
          </a:p>
        </p:txBody>
      </p:sp>
    </p:spTree>
    <p:extLst>
      <p:ext uri="{BB962C8B-B14F-4D97-AF65-F5344CB8AC3E}">
        <p14:creationId xmlns:p14="http://schemas.microsoft.com/office/powerpoint/2010/main" val="361500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2">
                                            <p:txEl>
                                              <p:pRg st="2" end="2"/>
                                            </p:txEl>
                                          </p:spTgt>
                                        </p:tgtEl>
                                        <p:attrNameLst>
                                          <p:attrName>style.visibility</p:attrName>
                                        </p:attrNameLst>
                                      </p:cBhvr>
                                      <p:to>
                                        <p:strVal val="visible"/>
                                      </p:to>
                                    </p:set>
                                    <p:animEffect transition="in" filter="fade">
                                      <p:cBhvr>
                                        <p:cTn id="12" dur="2000"/>
                                        <p:tgtEl>
                                          <p:spTgt spid="40960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02">
                                            <p:txEl>
                                              <p:pRg st="3" end="3"/>
                                            </p:txEl>
                                          </p:spTgt>
                                        </p:tgtEl>
                                        <p:attrNameLst>
                                          <p:attrName>style.visibility</p:attrName>
                                        </p:attrNameLst>
                                      </p:cBhvr>
                                      <p:to>
                                        <p:strVal val="visible"/>
                                      </p:to>
                                    </p:set>
                                    <p:animEffect transition="in" filter="fade">
                                      <p:cBhvr>
                                        <p:cTn id="17" dur="2000"/>
                                        <p:tgtEl>
                                          <p:spTgt spid="40960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02">
                                            <p:txEl>
                                              <p:pRg st="4" end="4"/>
                                            </p:txEl>
                                          </p:spTgt>
                                        </p:tgtEl>
                                        <p:attrNameLst>
                                          <p:attrName>style.visibility</p:attrName>
                                        </p:attrNameLst>
                                      </p:cBhvr>
                                      <p:to>
                                        <p:strVal val="visible"/>
                                      </p:to>
                                    </p:set>
                                    <p:animEffect transition="in" filter="fade">
                                      <p:cBhvr>
                                        <p:cTn id="22" dur="2000"/>
                                        <p:tgtEl>
                                          <p:spTgt spid="40960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602">
                                            <p:txEl>
                                              <p:pRg st="5" end="5"/>
                                            </p:txEl>
                                          </p:spTgt>
                                        </p:tgtEl>
                                        <p:attrNameLst>
                                          <p:attrName>style.visibility</p:attrName>
                                        </p:attrNameLst>
                                      </p:cBhvr>
                                      <p:to>
                                        <p:strVal val="visible"/>
                                      </p:to>
                                    </p:set>
                                    <p:animEffect transition="in" filter="fade">
                                      <p:cBhvr>
                                        <p:cTn id="27" dur="2000"/>
                                        <p:tgtEl>
                                          <p:spTgt spid="4096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04800" y="1143000"/>
            <a:ext cx="8458200" cy="5562600"/>
          </a:xfrm>
        </p:spPr>
        <p:txBody>
          <a:bodyPr>
            <a:noAutofit/>
          </a:bodyPr>
          <a:lstStyle/>
          <a:p>
            <a:pPr marL="0" indent="0">
              <a:spcBef>
                <a:spcPts val="600"/>
              </a:spcBef>
              <a:buNone/>
            </a:pPr>
            <a:r>
              <a:rPr lang="en-US" b="1" dirty="0" smtClean="0"/>
              <a:t>Key analytical questions: The Five W’s </a:t>
            </a:r>
            <a:r>
              <a:rPr lang="en-US" b="1" dirty="0"/>
              <a:t>&amp;</a:t>
            </a:r>
            <a:r>
              <a:rPr lang="en-US" b="1" dirty="0" smtClean="0"/>
              <a:t> One H—</a:t>
            </a:r>
          </a:p>
          <a:p>
            <a:pPr marL="0" indent="0">
              <a:spcBef>
                <a:spcPts val="600"/>
              </a:spcBef>
              <a:buNone/>
            </a:pPr>
            <a:endParaRPr lang="en-US" sz="1600" b="1" dirty="0"/>
          </a:p>
          <a:p>
            <a:pPr marL="0" indent="0">
              <a:spcBef>
                <a:spcPts val="600"/>
              </a:spcBef>
              <a:buNone/>
            </a:pPr>
            <a:r>
              <a:rPr lang="en-US" sz="3600" b="1" dirty="0" smtClean="0"/>
              <a:t>I </a:t>
            </a:r>
            <a:r>
              <a:rPr lang="en-US" sz="3600" b="1" dirty="0"/>
              <a:t>keep six honest serving-men </a:t>
            </a:r>
          </a:p>
          <a:p>
            <a:pPr marL="0" indent="0">
              <a:spcBef>
                <a:spcPts val="600"/>
              </a:spcBef>
              <a:buNone/>
            </a:pPr>
            <a:r>
              <a:rPr lang="en-US" sz="3600" b="1" dirty="0"/>
              <a:t>(They taught me all I knew); </a:t>
            </a:r>
          </a:p>
          <a:p>
            <a:pPr marL="0" indent="0">
              <a:spcBef>
                <a:spcPts val="600"/>
              </a:spcBef>
              <a:buNone/>
            </a:pPr>
            <a:r>
              <a:rPr lang="en-US" sz="3600" b="1" dirty="0"/>
              <a:t>Their names are</a:t>
            </a:r>
            <a:r>
              <a:rPr lang="en-US" sz="3600" b="1" dirty="0">
                <a:solidFill>
                  <a:srgbClr val="C00000"/>
                </a:solidFill>
              </a:rPr>
              <a:t> </a:t>
            </a:r>
            <a:r>
              <a:rPr lang="en-US" sz="3600" b="1" u="sng" dirty="0">
                <a:solidFill>
                  <a:srgbClr val="C00000"/>
                </a:solidFill>
              </a:rPr>
              <a:t>What</a:t>
            </a:r>
            <a:r>
              <a:rPr lang="en-US" sz="3600" b="1" dirty="0">
                <a:solidFill>
                  <a:srgbClr val="C00000"/>
                </a:solidFill>
              </a:rPr>
              <a:t> </a:t>
            </a:r>
            <a:r>
              <a:rPr lang="en-US" sz="3600" b="1" dirty="0"/>
              <a:t>and </a:t>
            </a:r>
            <a:r>
              <a:rPr lang="en-US" sz="3600" b="1" u="sng" dirty="0">
                <a:solidFill>
                  <a:srgbClr val="C00000"/>
                </a:solidFill>
              </a:rPr>
              <a:t>Why</a:t>
            </a:r>
            <a:r>
              <a:rPr lang="en-US" sz="3600" b="1" dirty="0"/>
              <a:t> and </a:t>
            </a:r>
            <a:r>
              <a:rPr lang="en-US" sz="3600" b="1" u="sng" dirty="0">
                <a:solidFill>
                  <a:srgbClr val="C00000"/>
                </a:solidFill>
              </a:rPr>
              <a:t>When</a:t>
            </a:r>
            <a:r>
              <a:rPr lang="en-US" sz="3600" b="1" dirty="0">
                <a:solidFill>
                  <a:srgbClr val="C00000"/>
                </a:solidFill>
              </a:rPr>
              <a:t> </a:t>
            </a:r>
          </a:p>
          <a:p>
            <a:pPr marL="0" indent="0">
              <a:spcBef>
                <a:spcPts val="600"/>
              </a:spcBef>
              <a:buNone/>
            </a:pPr>
            <a:r>
              <a:rPr lang="en-US" sz="3600" b="1" dirty="0"/>
              <a:t>And </a:t>
            </a:r>
            <a:r>
              <a:rPr lang="en-US" sz="3600" b="1" u="sng" dirty="0">
                <a:solidFill>
                  <a:srgbClr val="00B050"/>
                </a:solidFill>
              </a:rPr>
              <a:t>How</a:t>
            </a:r>
            <a:r>
              <a:rPr lang="en-US" sz="3600" b="1" dirty="0"/>
              <a:t> and </a:t>
            </a:r>
            <a:r>
              <a:rPr lang="en-US" sz="3600" b="1" u="sng" dirty="0">
                <a:solidFill>
                  <a:srgbClr val="C00000"/>
                </a:solidFill>
              </a:rPr>
              <a:t>Where</a:t>
            </a:r>
            <a:r>
              <a:rPr lang="en-US" sz="3600" b="1" dirty="0"/>
              <a:t> and </a:t>
            </a:r>
            <a:r>
              <a:rPr lang="en-US" sz="3600" b="1" u="sng" dirty="0">
                <a:solidFill>
                  <a:srgbClr val="C00000"/>
                </a:solidFill>
              </a:rPr>
              <a:t>Who</a:t>
            </a:r>
            <a:r>
              <a:rPr lang="en-US" sz="3600" b="1" dirty="0"/>
              <a:t>. </a:t>
            </a:r>
          </a:p>
          <a:p>
            <a:pPr marL="0" indent="0">
              <a:spcBef>
                <a:spcPts val="600"/>
              </a:spcBef>
              <a:buNone/>
            </a:pPr>
            <a:endParaRPr lang="en-US" sz="2800" b="1" dirty="0"/>
          </a:p>
          <a:p>
            <a:pPr marL="0" indent="0">
              <a:spcBef>
                <a:spcPts val="600"/>
              </a:spcBef>
              <a:buNone/>
            </a:pPr>
            <a:r>
              <a:rPr lang="en-US" sz="2800" dirty="0" smtClean="0"/>
              <a:t>--Rudyard </a:t>
            </a:r>
            <a:r>
              <a:rPr lang="en-US" sz="2800" dirty="0"/>
              <a:t>Kipling, </a:t>
            </a:r>
            <a:r>
              <a:rPr lang="en-US" sz="2800" i="1" dirty="0"/>
              <a:t>The Elephant's Child </a:t>
            </a:r>
            <a:r>
              <a:rPr lang="en-US" sz="2800" dirty="0"/>
              <a:t>(1902)</a:t>
            </a:r>
            <a:br>
              <a:rPr lang="en-US" sz="2800" dirty="0"/>
            </a:br>
            <a:r>
              <a:rPr lang="en-US" sz="2800" dirty="0"/>
              <a:t>British (Indian-born) </a:t>
            </a:r>
            <a:r>
              <a:rPr lang="en-US" sz="2800" dirty="0" smtClean="0"/>
              <a:t>Nobel Laureate </a:t>
            </a:r>
            <a:r>
              <a:rPr lang="en-US" sz="2800" dirty="0"/>
              <a:t>(1865 - 1936) </a:t>
            </a:r>
          </a:p>
          <a:p>
            <a:pPr marL="0" indent="0">
              <a:spcBef>
                <a:spcPts val="600"/>
              </a:spcBef>
              <a:buNone/>
            </a:pPr>
            <a:endParaRPr lang="en-US" sz="2800" b="1" dirty="0"/>
          </a:p>
        </p:txBody>
      </p:sp>
      <p:sp>
        <p:nvSpPr>
          <p:cNvPr id="409603" name="Rectangle 3"/>
          <p:cNvSpPr>
            <a:spLocks noGrp="1" noChangeArrowheads="1"/>
          </p:cNvSpPr>
          <p:nvPr>
            <p:ph type="title"/>
          </p:nvPr>
        </p:nvSpPr>
        <p:spPr>
          <a:xfrm>
            <a:off x="0" y="0"/>
            <a:ext cx="9144000" cy="1143000"/>
          </a:xfrm>
          <a:noFill/>
          <a:ln/>
        </p:spPr>
        <p:txBody>
          <a:bodyPr>
            <a:normAutofit/>
          </a:bodyPr>
          <a:lstStyle/>
          <a:p>
            <a:pPr algn="ctr"/>
            <a:r>
              <a:rPr lang="en-US" sz="3600" b="1" dirty="0" smtClean="0">
                <a:solidFill>
                  <a:srgbClr val="C00000"/>
                </a:solidFill>
              </a:rPr>
              <a:t>GOVERNANCE: A GENERAL FRAMEWORK</a:t>
            </a:r>
            <a:r>
              <a:rPr lang="en-US" sz="3600" b="1" kern="1200" dirty="0" smtClean="0">
                <a:solidFill>
                  <a:srgbClr val="C00000"/>
                </a:solidFill>
              </a:rPr>
              <a:t> </a:t>
            </a:r>
          </a:p>
        </p:txBody>
      </p:sp>
    </p:spTree>
    <p:extLst>
      <p:ext uri="{BB962C8B-B14F-4D97-AF65-F5344CB8AC3E}">
        <p14:creationId xmlns:p14="http://schemas.microsoft.com/office/powerpoint/2010/main" val="24987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2">
                                            <p:txEl>
                                              <p:pRg st="2" end="2"/>
                                            </p:txEl>
                                          </p:spTgt>
                                        </p:tgtEl>
                                        <p:attrNameLst>
                                          <p:attrName>style.visibility</p:attrName>
                                        </p:attrNameLst>
                                      </p:cBhvr>
                                      <p:to>
                                        <p:strVal val="visible"/>
                                      </p:to>
                                    </p:set>
                                    <p:animEffect transition="in" filter="fade">
                                      <p:cBhvr>
                                        <p:cTn id="12" dur="2000"/>
                                        <p:tgtEl>
                                          <p:spTgt spid="40960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02">
                                            <p:txEl>
                                              <p:pRg st="3" end="3"/>
                                            </p:txEl>
                                          </p:spTgt>
                                        </p:tgtEl>
                                        <p:attrNameLst>
                                          <p:attrName>style.visibility</p:attrName>
                                        </p:attrNameLst>
                                      </p:cBhvr>
                                      <p:to>
                                        <p:strVal val="visible"/>
                                      </p:to>
                                    </p:set>
                                    <p:animEffect transition="in" filter="fade">
                                      <p:cBhvr>
                                        <p:cTn id="17" dur="2000"/>
                                        <p:tgtEl>
                                          <p:spTgt spid="40960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02">
                                            <p:txEl>
                                              <p:pRg st="4" end="4"/>
                                            </p:txEl>
                                          </p:spTgt>
                                        </p:tgtEl>
                                        <p:attrNameLst>
                                          <p:attrName>style.visibility</p:attrName>
                                        </p:attrNameLst>
                                      </p:cBhvr>
                                      <p:to>
                                        <p:strVal val="visible"/>
                                      </p:to>
                                    </p:set>
                                    <p:animEffect transition="in" filter="fade">
                                      <p:cBhvr>
                                        <p:cTn id="22" dur="2000"/>
                                        <p:tgtEl>
                                          <p:spTgt spid="40960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602">
                                            <p:txEl>
                                              <p:pRg st="5" end="5"/>
                                            </p:txEl>
                                          </p:spTgt>
                                        </p:tgtEl>
                                        <p:attrNameLst>
                                          <p:attrName>style.visibility</p:attrName>
                                        </p:attrNameLst>
                                      </p:cBhvr>
                                      <p:to>
                                        <p:strVal val="visible"/>
                                      </p:to>
                                    </p:set>
                                    <p:animEffect transition="in" filter="fade">
                                      <p:cBhvr>
                                        <p:cTn id="27" dur="2000"/>
                                        <p:tgtEl>
                                          <p:spTgt spid="40960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9602">
                                            <p:txEl>
                                              <p:pRg st="7" end="7"/>
                                            </p:txEl>
                                          </p:spTgt>
                                        </p:tgtEl>
                                        <p:attrNameLst>
                                          <p:attrName>style.visibility</p:attrName>
                                        </p:attrNameLst>
                                      </p:cBhvr>
                                      <p:to>
                                        <p:strVal val="visible"/>
                                      </p:to>
                                    </p:set>
                                    <p:animEffect transition="in" filter="fade">
                                      <p:cBhvr>
                                        <p:cTn id="32" dur="2000"/>
                                        <p:tgtEl>
                                          <p:spTgt spid="40960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04800" y="914400"/>
            <a:ext cx="8458200" cy="5791200"/>
          </a:xfrm>
        </p:spPr>
        <p:txBody>
          <a:bodyPr>
            <a:noAutofit/>
          </a:bodyPr>
          <a:lstStyle/>
          <a:p>
            <a:pPr>
              <a:spcBef>
                <a:spcPts val="600"/>
              </a:spcBef>
            </a:pPr>
            <a:r>
              <a:rPr lang="en-US" sz="2800" dirty="0"/>
              <a:t>Good CG </a:t>
            </a:r>
            <a:r>
              <a:rPr lang="en-US" sz="2800" dirty="0" smtClean="0"/>
              <a:t>should: </a:t>
            </a:r>
          </a:p>
          <a:p>
            <a:pPr lvl="1">
              <a:spcBef>
                <a:spcPts val="600"/>
              </a:spcBef>
            </a:pPr>
            <a:r>
              <a:rPr lang="en-US" sz="2400" dirty="0" smtClean="0"/>
              <a:t>Incentivize </a:t>
            </a:r>
            <a:r>
              <a:rPr lang="en-US" sz="2400" dirty="0"/>
              <a:t>the </a:t>
            </a:r>
            <a:r>
              <a:rPr lang="en-US" sz="2400" dirty="0" smtClean="0"/>
              <a:t>board/management </a:t>
            </a:r>
            <a:r>
              <a:rPr lang="en-US" sz="2400" dirty="0"/>
              <a:t>to pursue </a:t>
            </a:r>
            <a:r>
              <a:rPr lang="en-US" sz="2400" dirty="0" smtClean="0"/>
              <a:t>objectives </a:t>
            </a:r>
            <a:r>
              <a:rPr lang="en-US" sz="2400" dirty="0"/>
              <a:t>in the interests of the company and </a:t>
            </a:r>
            <a:r>
              <a:rPr lang="en-US" sz="2400" dirty="0" smtClean="0"/>
              <a:t>shareholders, </a:t>
            </a:r>
            <a:endParaRPr lang="en-US" sz="2400" dirty="0"/>
          </a:p>
          <a:p>
            <a:pPr lvl="1">
              <a:spcBef>
                <a:spcPts val="600"/>
              </a:spcBef>
            </a:pPr>
            <a:r>
              <a:rPr lang="en-US" sz="2400" dirty="0" smtClean="0"/>
              <a:t>Facilitate </a:t>
            </a:r>
            <a:r>
              <a:rPr lang="en-US" sz="2400" dirty="0"/>
              <a:t>effective monitoring, thereby encouraging firms to use resources more efficiently.</a:t>
            </a:r>
          </a:p>
          <a:p>
            <a:pPr>
              <a:spcBef>
                <a:spcPts val="600"/>
              </a:spcBef>
            </a:pPr>
            <a:r>
              <a:rPr lang="en-US" sz="2800" dirty="0"/>
              <a:t>The single major </a:t>
            </a:r>
            <a:r>
              <a:rPr lang="en-US" sz="2800" dirty="0" smtClean="0"/>
              <a:t>CG challenge:</a:t>
            </a:r>
          </a:p>
          <a:p>
            <a:pPr lvl="1">
              <a:spcBef>
                <a:spcPts val="600"/>
              </a:spcBef>
            </a:pPr>
            <a:r>
              <a:rPr lang="en-US" sz="2400" u="sng" dirty="0" smtClean="0">
                <a:solidFill>
                  <a:srgbClr val="C00000"/>
                </a:solidFill>
              </a:rPr>
              <a:t>how </a:t>
            </a:r>
            <a:r>
              <a:rPr lang="en-US" sz="2400" u="sng" dirty="0">
                <a:solidFill>
                  <a:srgbClr val="C00000"/>
                </a:solidFill>
              </a:rPr>
              <a:t>to grant managers enormous discretionary power</a:t>
            </a:r>
            <a:r>
              <a:rPr lang="en-US" sz="2400" dirty="0">
                <a:solidFill>
                  <a:srgbClr val="C00000"/>
                </a:solidFill>
              </a:rPr>
              <a:t> </a:t>
            </a:r>
            <a:r>
              <a:rPr lang="en-US" sz="2400" dirty="0"/>
              <a:t>over the conduct of the business </a:t>
            </a:r>
            <a:endParaRPr lang="en-US" sz="2400" dirty="0" smtClean="0"/>
          </a:p>
          <a:p>
            <a:pPr lvl="1">
              <a:spcBef>
                <a:spcPts val="600"/>
              </a:spcBef>
            </a:pPr>
            <a:r>
              <a:rPr lang="en-US" sz="2400" u="sng" dirty="0" smtClean="0">
                <a:solidFill>
                  <a:srgbClr val="7030A0"/>
                </a:solidFill>
              </a:rPr>
              <a:t>while </a:t>
            </a:r>
            <a:r>
              <a:rPr lang="en-US" sz="2400" u="sng" dirty="0">
                <a:solidFill>
                  <a:srgbClr val="7030A0"/>
                </a:solidFill>
              </a:rPr>
              <a:t>holding them accountable for the use of that power</a:t>
            </a:r>
            <a:r>
              <a:rPr lang="en-US" sz="2400" dirty="0" smtClean="0"/>
              <a:t>…(Monks &amp; </a:t>
            </a:r>
            <a:r>
              <a:rPr lang="en-US" sz="2400" dirty="0" err="1" smtClean="0"/>
              <a:t>Minow</a:t>
            </a:r>
            <a:r>
              <a:rPr lang="en-US" sz="2400" dirty="0" smtClean="0"/>
              <a:t>, 2001)</a:t>
            </a:r>
          </a:p>
          <a:p>
            <a:pPr>
              <a:spcBef>
                <a:spcPts val="600"/>
              </a:spcBef>
            </a:pPr>
            <a:r>
              <a:rPr lang="en-US" sz="2800" dirty="0" smtClean="0"/>
              <a:t>Accounting is the primary basis for measurement, transparency, accountability and good governance</a:t>
            </a:r>
            <a:endParaRPr lang="en-US" sz="2800" dirty="0"/>
          </a:p>
          <a:p>
            <a:pPr marL="0" indent="0">
              <a:spcBef>
                <a:spcPts val="600"/>
              </a:spcBef>
              <a:buNone/>
            </a:pPr>
            <a:endParaRPr lang="en-US" sz="2800" b="1" dirty="0"/>
          </a:p>
        </p:txBody>
      </p:sp>
      <p:sp>
        <p:nvSpPr>
          <p:cNvPr id="409603" name="Rectangle 3"/>
          <p:cNvSpPr>
            <a:spLocks noGrp="1" noChangeArrowheads="1"/>
          </p:cNvSpPr>
          <p:nvPr>
            <p:ph type="title"/>
          </p:nvPr>
        </p:nvSpPr>
        <p:spPr>
          <a:xfrm>
            <a:off x="0" y="0"/>
            <a:ext cx="9144000" cy="1066800"/>
          </a:xfrm>
          <a:noFill/>
          <a:ln/>
        </p:spPr>
        <p:txBody>
          <a:bodyPr>
            <a:normAutofit/>
          </a:bodyPr>
          <a:lstStyle/>
          <a:p>
            <a:pPr algn="ctr"/>
            <a:r>
              <a:rPr lang="en-US" sz="3600" b="1" dirty="0" smtClean="0">
                <a:solidFill>
                  <a:srgbClr val="C00000"/>
                </a:solidFill>
              </a:rPr>
              <a:t>GOOD CORPORATE GOVERNANCE </a:t>
            </a:r>
            <a:r>
              <a:rPr lang="en-US" sz="3600" b="1" kern="1200" dirty="0" smtClean="0">
                <a:solidFill>
                  <a:srgbClr val="C00000"/>
                </a:solidFill>
              </a:rPr>
              <a:t> </a:t>
            </a:r>
          </a:p>
        </p:txBody>
      </p:sp>
    </p:spTree>
    <p:extLst>
      <p:ext uri="{BB962C8B-B14F-4D97-AF65-F5344CB8AC3E}">
        <p14:creationId xmlns:p14="http://schemas.microsoft.com/office/powerpoint/2010/main" val="260505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602">
                                            <p:txEl>
                                              <p:pRg st="1" end="1"/>
                                            </p:txEl>
                                          </p:spTgt>
                                        </p:tgtEl>
                                        <p:attrNameLst>
                                          <p:attrName>style.visibility</p:attrName>
                                        </p:attrNameLst>
                                      </p:cBhvr>
                                      <p:to>
                                        <p:strVal val="visible"/>
                                      </p:to>
                                    </p:set>
                                    <p:animEffect transition="in" filter="fade">
                                      <p:cBhvr>
                                        <p:cTn id="10" dur="2000"/>
                                        <p:tgtEl>
                                          <p:spTgt spid="40960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602">
                                            <p:txEl>
                                              <p:pRg st="2" end="2"/>
                                            </p:txEl>
                                          </p:spTgt>
                                        </p:tgtEl>
                                        <p:attrNameLst>
                                          <p:attrName>style.visibility</p:attrName>
                                        </p:attrNameLst>
                                      </p:cBhvr>
                                      <p:to>
                                        <p:strVal val="visible"/>
                                      </p:to>
                                    </p:set>
                                    <p:animEffect transition="in" filter="fade">
                                      <p:cBhvr>
                                        <p:cTn id="13" dur="2000"/>
                                        <p:tgtEl>
                                          <p:spTgt spid="40960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09602">
                                            <p:txEl>
                                              <p:pRg st="3" end="3"/>
                                            </p:txEl>
                                          </p:spTgt>
                                        </p:tgtEl>
                                        <p:attrNameLst>
                                          <p:attrName>style.visibility</p:attrName>
                                        </p:attrNameLst>
                                      </p:cBhvr>
                                      <p:to>
                                        <p:strVal val="visible"/>
                                      </p:to>
                                    </p:set>
                                    <p:animEffect transition="in" filter="fade">
                                      <p:cBhvr>
                                        <p:cTn id="18" dur="2000"/>
                                        <p:tgtEl>
                                          <p:spTgt spid="40960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09602">
                                            <p:txEl>
                                              <p:pRg st="4" end="4"/>
                                            </p:txEl>
                                          </p:spTgt>
                                        </p:tgtEl>
                                        <p:attrNameLst>
                                          <p:attrName>style.visibility</p:attrName>
                                        </p:attrNameLst>
                                      </p:cBhvr>
                                      <p:to>
                                        <p:strVal val="visible"/>
                                      </p:to>
                                    </p:set>
                                    <p:animEffect transition="in" filter="fade">
                                      <p:cBhvr>
                                        <p:cTn id="21" dur="2000"/>
                                        <p:tgtEl>
                                          <p:spTgt spid="409602">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9602">
                                            <p:txEl>
                                              <p:pRg st="5" end="5"/>
                                            </p:txEl>
                                          </p:spTgt>
                                        </p:tgtEl>
                                        <p:attrNameLst>
                                          <p:attrName>style.visibility</p:attrName>
                                        </p:attrNameLst>
                                      </p:cBhvr>
                                      <p:to>
                                        <p:strVal val="visible"/>
                                      </p:to>
                                    </p:set>
                                    <p:animEffect transition="in" filter="fade">
                                      <p:cBhvr>
                                        <p:cTn id="24" dur="2000"/>
                                        <p:tgtEl>
                                          <p:spTgt spid="40960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09602">
                                            <p:txEl>
                                              <p:pRg st="6" end="6"/>
                                            </p:txEl>
                                          </p:spTgt>
                                        </p:tgtEl>
                                        <p:attrNameLst>
                                          <p:attrName>style.visibility</p:attrName>
                                        </p:attrNameLst>
                                      </p:cBhvr>
                                      <p:to>
                                        <p:strVal val="visible"/>
                                      </p:to>
                                    </p:set>
                                    <p:animEffect transition="in" filter="fade">
                                      <p:cBhvr>
                                        <p:cTn id="29" dur="2000"/>
                                        <p:tgtEl>
                                          <p:spTgt spid="40960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304800" y="838200"/>
            <a:ext cx="8458200" cy="5867400"/>
          </a:xfrm>
        </p:spPr>
        <p:txBody>
          <a:bodyPr>
            <a:noAutofit/>
          </a:bodyPr>
          <a:lstStyle/>
          <a:p>
            <a:pPr marL="0" indent="0">
              <a:spcBef>
                <a:spcPts val="600"/>
              </a:spcBef>
              <a:buNone/>
            </a:pPr>
            <a:r>
              <a:rPr lang="en-US" sz="2800" b="1" dirty="0" smtClean="0">
                <a:solidFill>
                  <a:srgbClr val="7030A0"/>
                </a:solidFill>
              </a:rPr>
              <a:t>* Transparency</a:t>
            </a:r>
            <a:r>
              <a:rPr lang="en-US" sz="2800" b="1" dirty="0"/>
              <a:t>: </a:t>
            </a:r>
            <a:r>
              <a:rPr lang="en-US" sz="2800" dirty="0"/>
              <a:t>Are investors/stakeholders well-informed about the organization’s strategy, prospects and performance?</a:t>
            </a:r>
          </a:p>
          <a:p>
            <a:pPr marL="0" indent="0">
              <a:spcBef>
                <a:spcPts val="600"/>
              </a:spcBef>
              <a:buNone/>
            </a:pPr>
            <a:r>
              <a:rPr lang="en-US" sz="2800" b="1" dirty="0" smtClean="0">
                <a:solidFill>
                  <a:srgbClr val="7030A0"/>
                </a:solidFill>
              </a:rPr>
              <a:t>* Accountability</a:t>
            </a:r>
            <a:r>
              <a:rPr lang="en-US" sz="2800" b="1" dirty="0">
                <a:solidFill>
                  <a:srgbClr val="7030A0"/>
                </a:solidFill>
              </a:rPr>
              <a:t>: </a:t>
            </a:r>
            <a:r>
              <a:rPr lang="en-US" sz="2800" dirty="0"/>
              <a:t>Can stakeholders be assured that the board of directors and management are keeping their best interests in mind?</a:t>
            </a:r>
          </a:p>
          <a:p>
            <a:pPr marL="0" indent="0">
              <a:spcBef>
                <a:spcPts val="600"/>
              </a:spcBef>
              <a:buNone/>
            </a:pPr>
            <a:r>
              <a:rPr lang="en-US" sz="2800" b="1" dirty="0" smtClean="0">
                <a:solidFill>
                  <a:srgbClr val="7030A0"/>
                </a:solidFill>
              </a:rPr>
              <a:t>* Corporate </a:t>
            </a:r>
            <a:r>
              <a:rPr lang="en-US" sz="2800" b="1" dirty="0">
                <a:solidFill>
                  <a:srgbClr val="7030A0"/>
                </a:solidFill>
              </a:rPr>
              <a:t>Control: </a:t>
            </a:r>
            <a:r>
              <a:rPr lang="en-US" sz="2800" dirty="0"/>
              <a:t>Do the legal and economic structures of the organization allow shareholders to intervene if management is performing poorly?</a:t>
            </a:r>
          </a:p>
          <a:p>
            <a:pPr marL="0" indent="0">
              <a:spcBef>
                <a:spcPts val="0"/>
              </a:spcBef>
              <a:buNone/>
            </a:pPr>
            <a:endParaRPr lang="en-US" sz="2000" dirty="0" smtClean="0"/>
          </a:p>
          <a:p>
            <a:pPr marL="0" indent="0">
              <a:spcBef>
                <a:spcPts val="600"/>
              </a:spcBef>
              <a:buNone/>
            </a:pPr>
            <a:r>
              <a:rPr lang="en-US" sz="2800" dirty="0" smtClean="0"/>
              <a:t>&gt; RAFT: What about Responsibility</a:t>
            </a:r>
            <a:r>
              <a:rPr lang="en-US" sz="2800" dirty="0"/>
              <a:t>? Fairness? Trust? Incentive </a:t>
            </a:r>
            <a:r>
              <a:rPr lang="en-US" sz="2800" dirty="0" smtClean="0"/>
              <a:t>alignment? </a:t>
            </a:r>
            <a:r>
              <a:rPr lang="en-US" sz="2800" dirty="0"/>
              <a:t>Conflicts</a:t>
            </a:r>
            <a:r>
              <a:rPr lang="en-US" sz="2800" dirty="0" smtClean="0"/>
              <a:t>? Corruption?</a:t>
            </a:r>
            <a:endParaRPr lang="en-US" sz="2800" dirty="0"/>
          </a:p>
          <a:p>
            <a:pPr marL="0" indent="0">
              <a:spcBef>
                <a:spcPts val="600"/>
              </a:spcBef>
              <a:buNone/>
            </a:pPr>
            <a:endParaRPr lang="en-US" sz="2800" b="1" dirty="0"/>
          </a:p>
        </p:txBody>
      </p:sp>
      <p:sp>
        <p:nvSpPr>
          <p:cNvPr id="409603" name="Rectangle 3"/>
          <p:cNvSpPr>
            <a:spLocks noGrp="1" noChangeArrowheads="1"/>
          </p:cNvSpPr>
          <p:nvPr>
            <p:ph type="title"/>
          </p:nvPr>
        </p:nvSpPr>
        <p:spPr>
          <a:xfrm>
            <a:off x="0" y="0"/>
            <a:ext cx="9144000" cy="914400"/>
          </a:xfrm>
          <a:noFill/>
          <a:ln/>
        </p:spPr>
        <p:txBody>
          <a:bodyPr>
            <a:normAutofit/>
          </a:bodyPr>
          <a:lstStyle/>
          <a:p>
            <a:pPr algn="ctr"/>
            <a:r>
              <a:rPr lang="en-US" sz="3600" b="1" dirty="0" smtClean="0">
                <a:solidFill>
                  <a:srgbClr val="C00000"/>
                </a:solidFill>
              </a:rPr>
              <a:t>CORE CONCEPTS</a:t>
            </a:r>
            <a:r>
              <a:rPr lang="en-US" sz="3600" b="1" kern="1200" dirty="0" smtClean="0">
                <a:solidFill>
                  <a:srgbClr val="C00000"/>
                </a:solidFill>
              </a:rPr>
              <a:t> FOR POLICY MAKING</a:t>
            </a:r>
          </a:p>
        </p:txBody>
      </p:sp>
    </p:spTree>
    <p:extLst>
      <p:ext uri="{BB962C8B-B14F-4D97-AF65-F5344CB8AC3E}">
        <p14:creationId xmlns:p14="http://schemas.microsoft.com/office/powerpoint/2010/main" val="180582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Effect transition="in" filter="fade">
                                      <p:cBhvr>
                                        <p:cTn id="7" dur="2000"/>
                                        <p:tgtEl>
                                          <p:spTgt spid="4096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02">
                                            <p:txEl>
                                              <p:pRg st="1" end="1"/>
                                            </p:txEl>
                                          </p:spTgt>
                                        </p:tgtEl>
                                        <p:attrNameLst>
                                          <p:attrName>style.visibility</p:attrName>
                                        </p:attrNameLst>
                                      </p:cBhvr>
                                      <p:to>
                                        <p:strVal val="visible"/>
                                      </p:to>
                                    </p:set>
                                    <p:animEffect transition="in" filter="fade">
                                      <p:cBhvr>
                                        <p:cTn id="12" dur="2000"/>
                                        <p:tgtEl>
                                          <p:spTgt spid="4096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02">
                                            <p:txEl>
                                              <p:pRg st="2" end="2"/>
                                            </p:txEl>
                                          </p:spTgt>
                                        </p:tgtEl>
                                        <p:attrNameLst>
                                          <p:attrName>style.visibility</p:attrName>
                                        </p:attrNameLst>
                                      </p:cBhvr>
                                      <p:to>
                                        <p:strVal val="visible"/>
                                      </p:to>
                                    </p:set>
                                    <p:animEffect transition="in" filter="fade">
                                      <p:cBhvr>
                                        <p:cTn id="17" dur="2000"/>
                                        <p:tgtEl>
                                          <p:spTgt spid="4096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02">
                                            <p:txEl>
                                              <p:pRg st="4" end="4"/>
                                            </p:txEl>
                                          </p:spTgt>
                                        </p:tgtEl>
                                        <p:attrNameLst>
                                          <p:attrName>style.visibility</p:attrName>
                                        </p:attrNameLst>
                                      </p:cBhvr>
                                      <p:to>
                                        <p:strVal val="visible"/>
                                      </p:to>
                                    </p:set>
                                    <p:animEffect transition="in" filter="fade">
                                      <p:cBhvr>
                                        <p:cTn id="22" dur="2000"/>
                                        <p:tgtEl>
                                          <p:spTgt spid="4096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1676</TotalTime>
  <Words>2561</Words>
  <Application>Microsoft Office PowerPoint</Application>
  <PresentationFormat>On-screen Show (4:3)</PresentationFormat>
  <Paragraphs>282</Paragraphs>
  <Slides>29</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microsoft sans serif</vt:lpstr>
      <vt:lpstr>Wingdings</vt:lpstr>
      <vt:lpstr>Office Theme</vt:lpstr>
      <vt:lpstr>    CORPORATE GOVERNANCE:   A GENERAL FRAMEWORK, ITS REALITY, AND EXTENT OF FUTURE APPLICATION  Dr. Sridhar Ramamoorti ACA, CPA/CITP/CFF/CGMA, CIA, CFE, CFSA,  CGAP, CGFM, CICA, CRMA, CRP, MAFF  Sunday, March 20, 2016 Capital Markets Authority (CMA), Kuwait      </vt:lpstr>
      <vt:lpstr>DISCLAIMER </vt:lpstr>
      <vt:lpstr>DEDICATION </vt:lpstr>
      <vt:lpstr>ON GOVERNANCE </vt:lpstr>
      <vt:lpstr>OECD on CORPORATE GOVERNANCE  </vt:lpstr>
      <vt:lpstr>GOVERNANCE PRINCIPLES  </vt:lpstr>
      <vt:lpstr>GOVERNANCE: A GENERAL FRAMEWORK </vt:lpstr>
      <vt:lpstr>GOOD CORPORATE GOVERNANCE  </vt:lpstr>
      <vt:lpstr>CORE CONCEPTS FOR POLICY MAKING</vt:lpstr>
      <vt:lpstr>WHY? INFORMATION INTEGRITY</vt:lpstr>
      <vt:lpstr>HOW? MANAGING I*I RISK: A BALANCING ACT</vt:lpstr>
      <vt:lpstr>Wm. SHAKESPEARE ON BAD NEWS  </vt:lpstr>
      <vt:lpstr>BOARD CULTURE AND HUMAN NATURE  </vt:lpstr>
      <vt:lpstr>WHAT? CORPORATE GOVERNANCE FAILURES </vt:lpstr>
      <vt:lpstr>PowerPoint Presentation</vt:lpstr>
      <vt:lpstr>RECOMMENDATIONS</vt:lpstr>
      <vt:lpstr>Concluding Remarks</vt:lpstr>
      <vt:lpstr>Governance and the Psychology of Fraud</vt:lpstr>
      <vt:lpstr>A.B.C. Taxonomy of Fraud</vt:lpstr>
      <vt:lpstr>KUWAIT CMA: HISTORY  </vt:lpstr>
      <vt:lpstr>KUWAIT CMA ON GOVERNANCE </vt:lpstr>
      <vt:lpstr>KUWAIT CMA: REVIEW  </vt:lpstr>
      <vt:lpstr>PROFOUND INSIGHT  </vt:lpstr>
      <vt:lpstr>Questions and Discussion</vt:lpstr>
      <vt:lpstr>Sri Ramamoorti, PhD Professional Bio</vt:lpstr>
      <vt:lpstr>ABC Book Part 1- Why Fraud is Committed</vt:lpstr>
      <vt:lpstr> A.B.C. Taxonomy of Fraud</vt:lpstr>
      <vt:lpstr>Part 2 –Foundations of Behavioral Forensics</vt:lpstr>
      <vt:lpstr>ABC Book Part 3 – A Call to Action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White</dc:creator>
  <cp:lastModifiedBy>Maysoun Jodeyah</cp:lastModifiedBy>
  <cp:revision>144</cp:revision>
  <dcterms:created xsi:type="dcterms:W3CDTF">2013-10-04T15:24:47Z</dcterms:created>
  <dcterms:modified xsi:type="dcterms:W3CDTF">2016-03-29T10:32:35Z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b2f46f2a-cb4f-4c05-a09a-10e67fb8a8a1</vt:lpwstr>
  </property>
  <property fmtid="{D5CDD505-2E9C-101B-9397-08002B2CF9AE}" pid="3" name="CMAClassification">
    <vt:lpwstr>Public</vt:lpwstr>
  </property>
</Properties>
</file>